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98" r:id="rId4"/>
    <p:sldId id="324" r:id="rId6"/>
    <p:sldId id="334" r:id="rId7"/>
    <p:sldId id="450" r:id="rId8"/>
    <p:sldId id="402" r:id="rId9"/>
    <p:sldId id="391" r:id="rId10"/>
    <p:sldId id="398" r:id="rId11"/>
    <p:sldId id="399" r:id="rId12"/>
    <p:sldId id="395" r:id="rId13"/>
    <p:sldId id="427" r:id="rId14"/>
    <p:sldId id="396" r:id="rId15"/>
    <p:sldId id="451" r:id="rId16"/>
    <p:sldId id="336" r:id="rId17"/>
    <p:sldId id="408" r:id="rId18"/>
    <p:sldId id="266" r:id="rId19"/>
    <p:sldId id="30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B3D8"/>
    <a:srgbClr val="C9A6E5"/>
    <a:srgbClr val="B27FD9"/>
    <a:srgbClr val="0066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550" autoAdjust="0"/>
  </p:normalViewPr>
  <p:slideViewPr>
    <p:cSldViewPr snapToGrid="0">
      <p:cViewPr varScale="1">
        <p:scale>
          <a:sx n="103" d="100"/>
          <a:sy n="103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FF7B1-F102-43BC-B664-7B3F1557001E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D29C5-E920-49B7-96A6-9B44C01DC3FD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306A8-889F-4D91-B7AC-1DF800A7B837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D29C5-E920-49B7-96A6-9B44C01DC3FD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473D6-7E08-A642-AE5E-B6F7D2FD44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473D6-7E08-A642-AE5E-B6F7D2FD449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D29C5-E920-49B7-96A6-9B44C01DC3FD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1_Two Content">
  <p:cSld name="1_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lvl="1" indent="-406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lvl="2" indent="-406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lvl="3" indent="-406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lvl="4" indent="-406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88B55-4331-4E8E-B81E-C3596765B4C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E42BC-E5B1-4A40-96CF-18A16EBDE273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jpeg"/><Relationship Id="rId3" Type="http://schemas.microsoft.com/office/2007/relationships/hdphoto" Target="../media/image34.wdp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9" Type="http://schemas.microsoft.com/office/2007/relationships/hdphoto" Target="../media/image49.wdp"/><Relationship Id="rId8" Type="http://schemas.openxmlformats.org/officeDocument/2006/relationships/image" Target="../media/image48.png"/><Relationship Id="rId7" Type="http://schemas.microsoft.com/office/2007/relationships/hdphoto" Target="../media/image47.wdp"/><Relationship Id="rId6" Type="http://schemas.openxmlformats.org/officeDocument/2006/relationships/image" Target="../media/image46.png"/><Relationship Id="rId5" Type="http://schemas.microsoft.com/office/2007/relationships/hdphoto" Target="../media/image45.wdp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2" Type="http://schemas.openxmlformats.org/officeDocument/2006/relationships/slideLayout" Target="../slideLayouts/slideLayout7.xml"/><Relationship Id="rId11" Type="http://schemas.microsoft.com/office/2007/relationships/hdphoto" Target="../media/image51.wdp"/><Relationship Id="rId10" Type="http://schemas.openxmlformats.org/officeDocument/2006/relationships/image" Target="../media/image50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jpe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7.xml"/><Relationship Id="rId14" Type="http://schemas.microsoft.com/office/2007/relationships/hdphoto" Target="../media/image20.wdp"/><Relationship Id="rId13" Type="http://schemas.openxmlformats.org/officeDocument/2006/relationships/image" Target="../media/image19.png"/><Relationship Id="rId12" Type="http://schemas.microsoft.com/office/2007/relationships/hdphoto" Target="../media/image18.wdp"/><Relationship Id="rId11" Type="http://schemas.openxmlformats.org/officeDocument/2006/relationships/image" Target="../media/image17.png"/><Relationship Id="rId10" Type="http://schemas.microsoft.com/office/2007/relationships/hdphoto" Target="../media/image16.wdp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7488555" y="497205"/>
            <a:ext cx="4703445" cy="252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500" b="1" dirty="0">
                <a:solidFill>
                  <a:schemeClr val="lt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Elucidating the Metabolic Drivers of Fungal Morphogenesis</a:t>
            </a:r>
            <a:endParaRPr lang="en-US" sz="2500" b="1" i="1" dirty="0">
              <a:solidFill>
                <a:schemeClr val="lt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840345" y="3130550"/>
            <a:ext cx="4062095" cy="258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IN" altLang="en-US" sz="2400" b="0" i="0" u="none" strike="noStrike" cap="none" dirty="0">
                <a:solidFill>
                  <a:schemeClr val="tx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Presented by:</a:t>
            </a:r>
            <a:r>
              <a:rPr lang="en-IN" altLang="en-US" sz="2400" b="0" i="0" u="none" strike="noStrike" cap="none" dirty="0">
                <a:solidFill>
                  <a:srgbClr val="F4B08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 M Adishree</a:t>
            </a:r>
            <a:endParaRPr sz="2000" b="0" i="0" u="none" strike="noStrike" cap="none" dirty="0">
              <a:solidFill>
                <a:srgbClr val="000000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IN" b="0" i="1" u="none" strike="noStrike" cap="none" dirty="0" smtClean="0">
                <a:solidFill>
                  <a:schemeClr val="lt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Junior Research Fellow</a:t>
            </a:r>
            <a:endParaRPr lang="en-IN" b="0" i="1" u="none" strike="noStrike" cap="none" dirty="0" smtClean="0">
              <a:solidFill>
                <a:schemeClr val="lt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i="1" dirty="0" smtClean="0">
                <a:solidFill>
                  <a:schemeClr val="lt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CSIR-CCMB</a:t>
            </a:r>
            <a:endParaRPr lang="en-US" i="1" dirty="0" smtClean="0">
              <a:solidFill>
                <a:schemeClr val="lt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lang="en-US" b="0" i="1" u="none" strike="noStrike" cap="none" dirty="0" smtClean="0">
              <a:solidFill>
                <a:schemeClr val="lt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IN" altLang="en-US" dirty="0"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Guided by:</a:t>
            </a:r>
            <a:r>
              <a:rPr lang="en-IN" altLang="en-US" dirty="0">
                <a:solidFill>
                  <a:srgbClr val="F4B08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 </a:t>
            </a:r>
            <a:r>
              <a:rPr lang="en-IN" dirty="0">
                <a:solidFill>
                  <a:srgbClr val="F4B08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Dr. Sriram Varahan</a:t>
            </a:r>
            <a:endParaRPr lang="en-IN" dirty="0">
              <a:solidFill>
                <a:srgbClr val="F4B08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lang="en-IN" b="0" i="1" u="none" strike="noStrike" cap="none" dirty="0">
              <a:solidFill>
                <a:srgbClr val="F4B08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lang="en-IN" b="0" i="1" u="none" strike="noStrike" cap="none" dirty="0">
              <a:solidFill>
                <a:srgbClr val="F4B08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F9DB1-C844-1640-B030-CA5C410164C6}" type="slidenum">
              <a:rPr lang="en-US" smtClean="0">
                <a:latin typeface="Calibri" panose="020F0502020204030204" charset="0"/>
                <a:cs typeface="Calibri" panose="020F0502020204030204" charset="0"/>
              </a:rPr>
            </a:fld>
            <a:endParaRPr lang="en-US" smtClean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7586980" cy="6851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966470" y="1054100"/>
            <a:ext cx="5118100" cy="3966210"/>
            <a:chOff x="1522" y="1361"/>
            <a:chExt cx="8060" cy="6246"/>
          </a:xfrm>
        </p:grpSpPr>
        <p:pic>
          <p:nvPicPr>
            <p:cNvPr id="2" name="Picture 1" descr="TDH3mCherry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62" y="2855"/>
              <a:ext cx="7250" cy="4752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1522" y="1361"/>
              <a:ext cx="8060" cy="580"/>
            </a:xfrm>
            <a:prstGeom prst="rect">
              <a:avLst/>
            </a:prstGeom>
            <a:solidFill>
              <a:srgbClr val="B8B3D8"/>
            </a:solidFill>
          </p:spPr>
          <p:txBody>
            <a:bodyPr wrap="square" rtlCol="0">
              <a:spAutoFit/>
            </a:bodyPr>
            <a:p>
              <a:pPr algn="ctr"/>
              <a:r>
                <a:rPr lang="en-IN" altLang="en-GB" b="1">
                  <a:latin typeface="Calibri" panose="020F0502020204030204" charset="0"/>
                  <a:cs typeface="Calibri" panose="020F0502020204030204" charset="0"/>
                </a:rPr>
                <a:t>Glucose de-repressed pathways</a:t>
              </a:r>
              <a:endParaRPr lang="en-IN" altLang="en-GB" b="1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91630" y="1054100"/>
            <a:ext cx="5118100" cy="4185920"/>
            <a:chOff x="10538" y="1361"/>
            <a:chExt cx="8060" cy="6592"/>
          </a:xfrm>
        </p:grpSpPr>
        <p:pic>
          <p:nvPicPr>
            <p:cNvPr id="3" name="Picture 2" descr="ICLmCherry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50" y="2855"/>
              <a:ext cx="7646" cy="5098"/>
            </a:xfrm>
            <a:prstGeom prst="rect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10538" y="1361"/>
              <a:ext cx="8060" cy="580"/>
            </a:xfrm>
            <a:prstGeom prst="rect">
              <a:avLst/>
            </a:prstGeom>
            <a:solidFill>
              <a:srgbClr val="B8B3D8"/>
            </a:solidFill>
          </p:spPr>
          <p:txBody>
            <a:bodyPr wrap="square" rtlCol="0">
              <a:spAutoFit/>
            </a:bodyPr>
            <a:p>
              <a:pPr algn="ctr"/>
              <a:r>
                <a:rPr lang="en-IN" altLang="en-GB" b="1">
                  <a:latin typeface="Calibri" panose="020F0502020204030204" charset="0"/>
                  <a:cs typeface="Calibri" panose="020F0502020204030204" charset="0"/>
                </a:rPr>
                <a:t>Glucose repressed pathways</a:t>
              </a:r>
              <a:endParaRPr lang="en-IN" altLang="en-GB" b="1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9448800" y="6503037"/>
            <a:ext cx="2743200" cy="365125"/>
          </a:xfrm>
        </p:spPr>
        <p:txBody>
          <a:bodyPr/>
          <a:p>
            <a:fld id="{9DBD4EF2-2A2E-4A08-A14F-A7CE0AE94551}" type="slidenum">
              <a:rPr lang="en-IN" smtClean="0">
                <a:latin typeface="Calibri" panose="020F0502020204030204" charset="0"/>
                <a:cs typeface="Calibri" panose="020F0502020204030204" charset="0"/>
              </a:rPr>
            </a:fld>
            <a:endParaRPr lang="en-IN" smtClean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Google Shape;563;g1d1adfd2adb_0_15"/>
          <p:cNvSpPr txBox="1"/>
          <p:nvPr/>
        </p:nvSpPr>
        <p:spPr>
          <a:xfrm>
            <a:off x="13335" y="0"/>
            <a:ext cx="12178665" cy="60261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68569" tIns="34275" rIns="68569" bIns="34275" anchor="b" anchorCtr="0">
            <a:noAutofit/>
          </a:bodyPr>
          <a:p>
            <a:pPr lvl="0" algn="ctr">
              <a:lnSpc>
                <a:spcPct val="85000"/>
              </a:lnSpc>
              <a:buClr>
                <a:srgbClr val="000000"/>
              </a:buClr>
              <a:buSzPts val="4000"/>
            </a:pPr>
            <a:r>
              <a:rPr lang="en-US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Spatio</a:t>
            </a:r>
            <a:r>
              <a:rPr 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-temporal expression of central carbon metabolism</a:t>
            </a:r>
            <a:endParaRPr lang="en-US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ea typeface="Times New Roman" panose="02020603050405020304"/>
              <a:cs typeface="Calibri" panose="020F0502020204030204" charset="0"/>
              <a:sym typeface="Times New Roman" panose="02020603050405020304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387344" y="5392090"/>
            <a:ext cx="5417630" cy="704849"/>
          </a:xfrm>
          <a:prstGeom prst="roundRect">
            <a:avLst/>
          </a:prstGeom>
          <a:solidFill>
            <a:schemeClr val="accent6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b="1" i="1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A notable increase in glycolysis is observed on Day-5.</a:t>
            </a:r>
            <a:endParaRPr lang="en-IN" altLang="en-US" b="1" i="1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bldLvl="0" animBg="1"/>
      <p:bldP spid="23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2967355" y="111125"/>
            <a:ext cx="6643370" cy="4230370"/>
            <a:chOff x="4673" y="175"/>
            <a:chExt cx="10462" cy="6662"/>
          </a:xfrm>
        </p:grpSpPr>
        <p:pic>
          <p:nvPicPr>
            <p:cNvPr id="5" name="Picture 4" descr="Figure 3_"/>
            <p:cNvPicPr>
              <a:picLocks noChangeAspect="1"/>
            </p:cNvPicPr>
            <p:nvPr/>
          </p:nvPicPr>
          <p:blipFill>
            <a:blip r:embed="rId1"/>
            <a:srcRect l="2029" t="3497" r="20230" b="64444"/>
            <a:stretch>
              <a:fillRect/>
            </a:stretch>
          </p:blipFill>
          <p:spPr>
            <a:xfrm>
              <a:off x="4673" y="755"/>
              <a:ext cx="10462" cy="6082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/>
          </p:nvSpPr>
          <p:spPr>
            <a:xfrm>
              <a:off x="5874" y="175"/>
              <a:ext cx="8060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8B3D8"/>
                  </a:solidFill>
                </a14:hiddenFill>
              </a:ext>
            </a:extLst>
          </p:spPr>
          <p:txBody>
            <a:bodyPr wrap="square" rtlCol="0">
              <a:spAutoFit/>
            </a:bodyPr>
            <a:p>
              <a:pPr algn="ctr"/>
              <a:r>
                <a:rPr lang="en-IN" altLang="en-GB" b="1">
                  <a:latin typeface="Calibri" panose="020F0502020204030204" charset="0"/>
                  <a:cs typeface="Calibri" panose="020F0502020204030204" charset="0"/>
                </a:rPr>
                <a:t>Glyoxylate + Glycolysis reporter</a:t>
              </a:r>
              <a:endParaRPr lang="en-IN" altLang="en-GB" b="1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4EF2-2A2E-4A08-A14F-A7CE0AE94551}" type="slidenum">
              <a:rPr lang="en-IN" smtClean="0"/>
            </a:fld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85" y="4397375"/>
            <a:ext cx="3457575" cy="215773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534795" y="4291965"/>
            <a:ext cx="5324475" cy="2421890"/>
            <a:chOff x="2417" y="6759"/>
            <a:chExt cx="8385" cy="3814"/>
          </a:xfrm>
        </p:grpSpPr>
        <p:pic>
          <p:nvPicPr>
            <p:cNvPr id="8" name="Picture 7" descr="Figure 3_"/>
            <p:cNvPicPr>
              <a:picLocks noChangeAspect="1"/>
            </p:cNvPicPr>
            <p:nvPr/>
          </p:nvPicPr>
          <p:blipFill>
            <a:blip r:embed="rId1"/>
            <a:srcRect l="7905" t="35556" r="37643" b="45746"/>
            <a:stretch>
              <a:fillRect/>
            </a:stretch>
          </p:blipFill>
          <p:spPr>
            <a:xfrm>
              <a:off x="2924" y="6759"/>
              <a:ext cx="7878" cy="3814"/>
            </a:xfrm>
            <a:prstGeom prst="rect">
              <a:avLst/>
            </a:prstGeom>
          </p:spPr>
        </p:pic>
        <p:sp>
          <p:nvSpPr>
            <p:cNvPr id="2" name="Text Box 1"/>
            <p:cNvSpPr txBox="1"/>
            <p:nvPr/>
          </p:nvSpPr>
          <p:spPr>
            <a:xfrm rot="16200000">
              <a:off x="1600" y="8413"/>
              <a:ext cx="2141" cy="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B8B3D8"/>
                  </a:solidFill>
                </a14:hiddenFill>
              </a:ext>
            </a:extLst>
          </p:spPr>
          <p:txBody>
            <a:bodyPr wrap="square" rtlCol="0">
              <a:spAutoFit/>
            </a:bodyPr>
            <a:p>
              <a:pPr algn="ctr"/>
              <a:r>
                <a:rPr lang="en-IN" altLang="en-GB" sz="1500" i="1">
                  <a:latin typeface="Calibri" panose="020F0502020204030204" charset="0"/>
                  <a:cs typeface="Calibri" panose="020F0502020204030204" charset="0"/>
                </a:rPr>
                <a:t>Hxk2</a:t>
              </a:r>
              <a:r>
                <a:rPr lang="en-IN" altLang="en-GB" sz="1500" i="1">
                  <a:solidFill>
                    <a:srgbClr val="00B050"/>
                  </a:solidFill>
                  <a:latin typeface="Calibri" panose="020F0502020204030204" charset="0"/>
                  <a:cs typeface="Calibri" panose="020F0502020204030204" charset="0"/>
                </a:rPr>
                <a:t>-mneon</a:t>
              </a:r>
              <a:endParaRPr lang="en-IN" altLang="en-GB" sz="1500" i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3;g1d1adfd2adb_0_15"/>
          <p:cNvSpPr txBox="1"/>
          <p:nvPr/>
        </p:nvSpPr>
        <p:spPr>
          <a:xfrm>
            <a:off x="13335" y="0"/>
            <a:ext cx="12178665" cy="60261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68569" tIns="34275" rIns="68569" bIns="34275" anchor="b" anchorCtr="0">
            <a:noAutofit/>
          </a:bodyPr>
          <a:lstStyle/>
          <a:p>
            <a:pPr lvl="0" algn="ctr">
              <a:lnSpc>
                <a:spcPct val="85000"/>
              </a:lnSpc>
              <a:buClr>
                <a:srgbClr val="000000"/>
              </a:buClr>
              <a:buSzPts val="4000"/>
            </a:pPr>
            <a:r>
              <a:rPr lang="en-US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Spatio</a:t>
            </a:r>
            <a:r>
              <a:rPr 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-temporal expression of central carbon metabolism</a:t>
            </a:r>
            <a:endParaRPr lang="en-US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ea typeface="Times New Roman" panose="02020603050405020304"/>
              <a:cs typeface="Calibri" panose="020F0502020204030204" charset="0"/>
              <a:sym typeface="Times New Roman" panose="020206030504050203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638" y="1098304"/>
            <a:ext cx="6150764" cy="226131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3335" y="3965575"/>
            <a:ext cx="6024880" cy="1637665"/>
            <a:chOff x="21" y="6245"/>
            <a:chExt cx="9488" cy="2579"/>
          </a:xfrm>
        </p:grpSpPr>
        <p:sp>
          <p:nvSpPr>
            <p:cNvPr id="6" name="TextBox 4"/>
            <p:cNvSpPr txBox="1"/>
            <p:nvPr/>
          </p:nvSpPr>
          <p:spPr>
            <a:xfrm>
              <a:off x="3799" y="7369"/>
              <a:ext cx="1864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I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dc19</a:t>
              </a:r>
              <a:r>
                <a:rPr lang="en-I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_</a:t>
              </a:r>
              <a:r>
                <a:rPr lang="en-IN" sz="1200" b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</a:t>
              </a:r>
              <a:endParaRPr lang="en-IN" sz="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192" y="6245"/>
              <a:ext cx="2076" cy="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SLAD colonies</a:t>
              </a:r>
              <a:endPara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5386" y="6710"/>
              <a:ext cx="3627" cy="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" y="7852"/>
              <a:ext cx="4374" cy="97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8" t="57616" r="39590" b="39717"/>
            <a:stretch>
              <a:fillRect/>
            </a:stretch>
          </p:blipFill>
          <p:spPr>
            <a:xfrm rot="10800000" flipH="1">
              <a:off x="5135" y="7348"/>
              <a:ext cx="4374" cy="43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9" name="TextBox 38"/>
            <p:cNvSpPr txBox="1"/>
            <p:nvPr/>
          </p:nvSpPr>
          <p:spPr>
            <a:xfrm rot="19680000">
              <a:off x="5439" y="6729"/>
              <a:ext cx="100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  <a:endParaRPr lang="en-IN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19260000">
              <a:off x="6561" y="6917"/>
              <a:ext cx="6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IN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8300000">
              <a:off x="7504" y="6917"/>
              <a:ext cx="6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7.5</a:t>
              </a:r>
              <a:endParaRPr lang="en-IN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18780000">
              <a:off x="8538" y="6917"/>
              <a:ext cx="6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IN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4"/>
            <p:cNvSpPr txBox="1"/>
            <p:nvPr/>
          </p:nvSpPr>
          <p:spPr>
            <a:xfrm>
              <a:off x="3799" y="7996"/>
              <a:ext cx="1864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Loading control</a:t>
              </a:r>
              <a:endParaRPr lang="en-IN" sz="1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6"/>
            <p:cNvSpPr txBox="1"/>
            <p:nvPr/>
          </p:nvSpPr>
          <p:spPr>
            <a:xfrm>
              <a:off x="21" y="6610"/>
              <a:ext cx="503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1"/>
              <a:r>
                <a:rPr lang="en-IN" sz="1400" dirty="0">
                  <a:latin typeface="Calibri" panose="020F0502020204030204" charset="0"/>
                  <a:cs typeface="Calibri" panose="020F0502020204030204" charset="0"/>
                </a:rPr>
                <a:t>Phosphoenolpyruvate + ADP</a:t>
              </a:r>
              <a:endParaRPr lang="en-IN" sz="1400" dirty="0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" name="Arrow: Down 6"/>
            <p:cNvSpPr/>
            <p:nvPr/>
          </p:nvSpPr>
          <p:spPr>
            <a:xfrm>
              <a:off x="2155" y="7174"/>
              <a:ext cx="300" cy="550"/>
            </a:xfrm>
            <a:prstGeom prst="downArrow">
              <a:avLst>
                <a:gd name="adj1" fmla="val 50000"/>
                <a:gd name="adj2" fmla="val 49574"/>
              </a:avLst>
            </a:prstGeom>
            <a:solidFill>
              <a:srgbClr val="BF040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7" name="TextBox 9"/>
            <p:cNvSpPr txBox="1"/>
            <p:nvPr/>
          </p:nvSpPr>
          <p:spPr>
            <a:xfrm>
              <a:off x="1388" y="7760"/>
              <a:ext cx="291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sz="1400" dirty="0" err="1">
                  <a:latin typeface="Calibri" panose="020F0502020204030204" charset="0"/>
                  <a:cs typeface="Calibri" panose="020F0502020204030204" charset="0"/>
                </a:rPr>
                <a:t>Pyruvate+ATP</a:t>
              </a:r>
              <a:endParaRPr lang="en-IN" sz="1400" dirty="0" err="1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8" name="TextBox 10"/>
            <p:cNvSpPr txBox="1"/>
            <p:nvPr/>
          </p:nvSpPr>
          <p:spPr>
            <a:xfrm>
              <a:off x="2455" y="7116"/>
              <a:ext cx="121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IN" sz="1400" b="1" dirty="0" smtClean="0">
                  <a:solidFill>
                    <a:srgbClr val="FF0000"/>
                  </a:solidFill>
                  <a:latin typeface="Calibri" panose="020F0502020204030204" charset="0"/>
                  <a:cs typeface="Calibri" panose="020F0502020204030204" charset="0"/>
                </a:rPr>
                <a:t>CDC19</a:t>
              </a:r>
              <a:endParaRPr lang="en-IN" sz="1400" b="1" dirty="0" smtClean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1;p47"/>
          <p:cNvSpPr/>
          <p:nvPr/>
        </p:nvSpPr>
        <p:spPr>
          <a:xfrm>
            <a:off x="-682" y="1"/>
            <a:ext cx="12192000" cy="704094"/>
          </a:xfrm>
          <a:prstGeom prst="rect">
            <a:avLst/>
          </a:prstGeom>
          <a:solidFill>
            <a:srgbClr val="00206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sz="25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Calibri" panose="020F0502020204030204"/>
              </a:rPr>
              <a:t>Understanding the Mechanisms Underlying Glucose-mediate</a:t>
            </a:r>
            <a:r>
              <a:rPr lang="en-IN" altLang="en-US" sz="25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Calibri" panose="020F0502020204030204"/>
              </a:rPr>
              <a:t>d</a:t>
            </a:r>
            <a:r>
              <a:rPr lang="en-US" sz="25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Calibri" panose="020F0502020204030204"/>
              </a:rPr>
              <a:t> Regulation of</a:t>
            </a:r>
            <a:endParaRPr lang="en-US" sz="2500" b="1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Calibri" panose="020F050202020403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sz="25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Fungal Morphogenesis</a:t>
            </a:r>
            <a:endParaRPr lang="en-US" sz="2500" dirty="0">
              <a:solidFill>
                <a:schemeClr val="lt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15930" y="6500953"/>
            <a:ext cx="2743200" cy="365125"/>
          </a:xfrm>
        </p:spPr>
        <p:txBody>
          <a:bodyPr/>
          <a:lstStyle/>
          <a:p>
            <a:fld id="{9DBD4EF2-2A2E-4A08-A14F-A7CE0AE94551}" type="slidenum">
              <a:rPr lang="en-IN" smtClean="0"/>
            </a:fld>
            <a:endParaRPr lang="en-IN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5" t="-14204" r="-6705" b="75001"/>
          <a:stretch>
            <a:fillRect/>
          </a:stretch>
        </p:blipFill>
        <p:spPr>
          <a:xfrm>
            <a:off x="11213503" y="-872364"/>
            <a:ext cx="3200400" cy="250928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20395" y="1066165"/>
            <a:ext cx="5071745" cy="3944620"/>
            <a:chOff x="10966" y="1284"/>
            <a:chExt cx="7987" cy="6212"/>
          </a:xfrm>
        </p:grpSpPr>
        <p:sp>
          <p:nvSpPr>
            <p:cNvPr id="136" name="TextBox 135"/>
            <p:cNvSpPr txBox="1"/>
            <p:nvPr/>
          </p:nvSpPr>
          <p:spPr>
            <a:xfrm>
              <a:off x="12556" y="1284"/>
              <a:ext cx="4147" cy="5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" b="1" dirty="0">
                  <a:latin typeface="Calibri" panose="020F0502020204030204" charset="0"/>
                  <a:cs typeface="Calibri" panose="020F0502020204030204" charset="0"/>
                </a:rPr>
                <a:t>Amino acids biosynthesis</a:t>
              </a:r>
              <a:endParaRPr lang="en-IN" sz="1500" b="1" dirty="0">
                <a:latin typeface="Calibri" panose="020F0502020204030204" charset="0"/>
                <a:cs typeface="Calibri" panose="020F050202020403020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4" t="13524" r="45587" b="45512"/>
            <a:stretch>
              <a:fillRect/>
            </a:stretch>
          </p:blipFill>
          <p:spPr>
            <a:xfrm>
              <a:off x="10966" y="1763"/>
              <a:ext cx="3926" cy="573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5" t="10786" r="45743" b="50488"/>
            <a:stretch>
              <a:fillRect/>
            </a:stretch>
          </p:blipFill>
          <p:spPr>
            <a:xfrm>
              <a:off x="14950" y="1763"/>
              <a:ext cx="4003" cy="529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20535" y="5230324"/>
            <a:ext cx="4104761" cy="929563"/>
            <a:chOff x="2490701" y="5057884"/>
            <a:chExt cx="2749801" cy="1088870"/>
          </a:xfrm>
        </p:grpSpPr>
        <p:sp>
          <p:nvSpPr>
            <p:cNvPr id="26" name="Rounded Rectangle 10"/>
            <p:cNvSpPr/>
            <p:nvPr/>
          </p:nvSpPr>
          <p:spPr>
            <a:xfrm>
              <a:off x="2490701" y="5057884"/>
              <a:ext cx="2749801" cy="1088870"/>
            </a:xfrm>
            <a:prstGeom prst="roundRect">
              <a:avLst/>
            </a:prstGeom>
            <a:solidFill>
              <a:schemeClr val="accent6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Google Shape;211;p35"/>
            <p:cNvSpPr txBox="1"/>
            <p:nvPr/>
          </p:nvSpPr>
          <p:spPr>
            <a:xfrm flipH="1">
              <a:off x="2518778" y="5057987"/>
              <a:ext cx="2684778" cy="1078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700"/>
              </a:pPr>
              <a:r>
                <a:rPr lang="en-US" b="1" i="1" dirty="0" smtClean="0">
                  <a:solidFill>
                    <a:schemeClr val="dk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Attenuation of glycolysis causes upregulation of genes involved in amino acids biosynthesis and transporters</a:t>
              </a:r>
              <a:endParaRPr dirty="0">
                <a:solidFill>
                  <a:srgbClr val="000000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205220" y="988695"/>
            <a:ext cx="5886450" cy="4803140"/>
            <a:chOff x="9599" y="1007"/>
            <a:chExt cx="9270" cy="7564"/>
          </a:xfrm>
        </p:grpSpPr>
        <p:sp>
          <p:nvSpPr>
            <p:cNvPr id="101" name="TextBox 100"/>
            <p:cNvSpPr txBox="1"/>
            <p:nvPr/>
          </p:nvSpPr>
          <p:spPr>
            <a:xfrm>
              <a:off x="10748" y="1007"/>
              <a:ext cx="7200" cy="5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en-US" sz="1500" b="1" dirty="0"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Cysteine and methionine </a:t>
              </a:r>
              <a:r>
                <a:rPr lang="en-IN" sz="1500" b="1" dirty="0">
                  <a:latin typeface="Calibri" panose="020F0502020204030204" charset="0"/>
                  <a:cs typeface="Calibri" panose="020F0502020204030204" charset="0"/>
                </a:rPr>
                <a:t>biosynthesis pathways</a:t>
              </a:r>
              <a:endParaRPr lang="en-IN" sz="1500" b="1" dirty="0">
                <a:latin typeface="Calibri" panose="020F0502020204030204" charset="0"/>
                <a:cs typeface="Calibri" panose="020F050202020403020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3" t="8837" r="42329" b="48478"/>
            <a:stretch>
              <a:fillRect/>
            </a:stretch>
          </p:blipFill>
          <p:spPr>
            <a:xfrm>
              <a:off x="9599" y="1579"/>
              <a:ext cx="4784" cy="65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18" t="8966" r="39098" b="46972"/>
            <a:stretch>
              <a:fillRect/>
            </a:stretch>
          </p:blipFill>
          <p:spPr>
            <a:xfrm>
              <a:off x="14183" y="1716"/>
              <a:ext cx="4686" cy="6855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205220" y="5775960"/>
            <a:ext cx="5160010" cy="920750"/>
            <a:chOff x="2916090" y="5237753"/>
            <a:chExt cx="2749802" cy="1116818"/>
          </a:xfrm>
        </p:grpSpPr>
        <p:sp>
          <p:nvSpPr>
            <p:cNvPr id="18" name="Rounded Rectangle 10"/>
            <p:cNvSpPr/>
            <p:nvPr/>
          </p:nvSpPr>
          <p:spPr>
            <a:xfrm>
              <a:off x="2916091" y="5257229"/>
              <a:ext cx="2749801" cy="1088870"/>
            </a:xfrm>
            <a:prstGeom prst="roundRect">
              <a:avLst/>
            </a:prstGeom>
            <a:solidFill>
              <a:schemeClr val="accent6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/>
            </a:p>
          </p:txBody>
        </p:sp>
        <p:sp>
          <p:nvSpPr>
            <p:cNvPr id="19" name="Google Shape;211;p35"/>
            <p:cNvSpPr txBox="1"/>
            <p:nvPr/>
          </p:nvSpPr>
          <p:spPr>
            <a:xfrm flipH="1">
              <a:off x="2916090" y="5237753"/>
              <a:ext cx="2684778" cy="1116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algn="ctr">
                <a:buClr>
                  <a:srgbClr val="000000"/>
                </a:buClr>
                <a:buSzPts val="1700"/>
              </a:pPr>
              <a:r>
                <a:rPr lang="en-US" b="1" i="1" dirty="0" smtClean="0">
                  <a:solidFill>
                    <a:schemeClr val="dk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Interestingly, genes involved in sulfur assimilation pathway and transport are highly downregulated when glycolysis is inhibited </a:t>
              </a:r>
              <a:endParaRPr dirty="0">
                <a:solidFill>
                  <a:srgbClr val="000000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0" y="-1869"/>
            <a:ext cx="12192000" cy="506478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Perturbation of </a:t>
            </a:r>
            <a:r>
              <a:rPr lang="en-US" sz="2500" b="1" dirty="0" smtClean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Glycolysis </a:t>
            </a:r>
            <a:r>
              <a:rPr lang="en-US" sz="25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in </a:t>
            </a:r>
            <a:r>
              <a:rPr lang="en-US" sz="2500" b="1" i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C. </a:t>
            </a:r>
            <a:r>
              <a:rPr lang="en-US" sz="2500" b="1" i="1" dirty="0" smtClean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albicans </a:t>
            </a:r>
            <a:r>
              <a:rPr lang="en-US" sz="2500" b="1" dirty="0" smtClean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Compromises</a:t>
            </a:r>
            <a:r>
              <a:rPr lang="en-US" sz="2500" b="1" i="1" dirty="0" smtClean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2500" b="1" dirty="0" smtClean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Pathogenicity in Murine Models </a:t>
            </a:r>
            <a:endParaRPr lang="en-IN" sz="2500" b="1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6602" y="1284721"/>
            <a:ext cx="2997007" cy="1996034"/>
            <a:chOff x="-86850" y="425022"/>
            <a:chExt cx="3556766" cy="26313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5" t="30410" r="65405" b="30201"/>
            <a:stretch>
              <a:fillRect/>
            </a:stretch>
          </p:blipFill>
          <p:spPr>
            <a:xfrm>
              <a:off x="894192" y="425022"/>
              <a:ext cx="2575724" cy="263131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-86850" y="1890744"/>
              <a:ext cx="1674703" cy="1014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Weight and </a:t>
              </a:r>
              <a:r>
                <a:rPr lang="en-US" sz="11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c</a:t>
              </a:r>
              <a:r>
                <a:rPr lang="en-US" sz="1100" b="1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charset="0"/>
                  <a:cs typeface="Calibri" panose="020F0502020204030204" charset="0"/>
                </a:rPr>
                <a:t>linical symptoms has been recorded during study period </a:t>
              </a:r>
              <a:endParaRPr lang="en-IN" sz="1100" b="1" dirty="0">
                <a:solidFill>
                  <a:schemeClr val="accent1">
                    <a:lumMod val="75000"/>
                  </a:schemeClr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3" r="23948"/>
          <a:stretch>
            <a:fillRect/>
          </a:stretch>
        </p:blipFill>
        <p:spPr>
          <a:xfrm>
            <a:off x="3454324" y="423242"/>
            <a:ext cx="2654424" cy="64008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96" y="3820709"/>
            <a:ext cx="3353812" cy="238959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02067" y="722984"/>
            <a:ext cx="5925933" cy="2206688"/>
            <a:chOff x="6202067" y="722984"/>
            <a:chExt cx="5925933" cy="2206688"/>
          </a:xfrm>
        </p:grpSpPr>
        <p:grpSp>
          <p:nvGrpSpPr>
            <p:cNvPr id="2" name="Group 1"/>
            <p:cNvGrpSpPr/>
            <p:nvPr/>
          </p:nvGrpSpPr>
          <p:grpSpPr>
            <a:xfrm>
              <a:off x="6202067" y="722984"/>
              <a:ext cx="5925933" cy="2204580"/>
              <a:chOff x="6213036" y="1423450"/>
              <a:chExt cx="5925933" cy="220458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6215622" y="1423450"/>
                <a:ext cx="5923347" cy="2204580"/>
                <a:chOff x="5344175" y="434561"/>
                <a:chExt cx="5923347" cy="2204580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5344175" y="434561"/>
                  <a:ext cx="4833415" cy="2204580"/>
                  <a:chOff x="5394392" y="701956"/>
                  <a:chExt cx="4833415" cy="2204580"/>
                </a:xfrm>
              </p:grpSpPr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611393" y="701956"/>
                    <a:ext cx="14648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 smtClean="0">
                        <a:latin typeface="Calibri" panose="020F0502020204030204" charset="0"/>
                        <a:cs typeface="Calibri" panose="020F0502020204030204" charset="0"/>
                      </a:rPr>
                      <a:t>GMS Staining</a:t>
                    </a:r>
                    <a:endParaRPr lang="en-US" b="1" dirty="0" smtClean="0">
                      <a:latin typeface="Calibri" panose="020F0502020204030204" charset="0"/>
                      <a:cs typeface="Calibri" panose="020F0502020204030204" charset="0"/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5878701" y="1189537"/>
                    <a:ext cx="83138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i="1" dirty="0" smtClean="0">
                        <a:latin typeface="Calibri" panose="020F0502020204030204" charset="0"/>
                        <a:cs typeface="Calibri" panose="020F0502020204030204" charset="0"/>
                      </a:rPr>
                      <a:t>Wild-Type</a:t>
                    </a:r>
                    <a:endParaRPr lang="en-US" sz="1200" b="1" i="1" dirty="0" smtClean="0">
                      <a:latin typeface="Calibri" panose="020F0502020204030204" charset="0"/>
                      <a:cs typeface="Calibri" panose="020F0502020204030204" charset="0"/>
                    </a:endParaRPr>
                  </a:p>
                </p:txBody>
              </p:sp>
              <p:pic>
                <p:nvPicPr>
                  <p:cNvPr id="35" name="Picture 34"/>
                  <p:cNvPicPr/>
                  <p:nvPr/>
                </p:nvPicPr>
                <p:blipFill>
                  <a:blip r:embed="rId4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20000" contrast="69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27807" y="1466536"/>
                    <a:ext cx="180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/>
                  <p:nvPr/>
                </p:nvPicPr>
                <p:blipFill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40000" contrast="40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4392" y="1466536"/>
                    <a:ext cx="1800000" cy="1440000"/>
                  </a:xfrm>
                  <a:prstGeom prst="rect">
                    <a:avLst/>
                  </a:prstGeom>
                </p:spPr>
              </p:pic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9006373" y="1180659"/>
                    <a:ext cx="64286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1200" b="1" i="1" dirty="0" smtClean="0">
                        <a:latin typeface="Calibri" panose="020F0502020204030204" charset="0"/>
                        <a:cs typeface="Calibri" panose="020F0502020204030204" charset="0"/>
                      </a:rPr>
                      <a:t>ΔΔ</a:t>
                    </a:r>
                    <a:r>
                      <a:rPr lang="en-US" sz="1200" b="1" i="1" dirty="0" smtClean="0">
                        <a:latin typeface="Calibri" panose="020F0502020204030204" charset="0"/>
                        <a:cs typeface="Calibri" panose="020F0502020204030204" charset="0"/>
                      </a:rPr>
                      <a:t>pfk1</a:t>
                    </a:r>
                    <a:endParaRPr lang="en-IN" sz="1200" b="1" i="1" dirty="0">
                      <a:latin typeface="Calibri" panose="020F0502020204030204" charset="0"/>
                      <a:cs typeface="Calibri" panose="020F0502020204030204" charset="0"/>
                    </a:endParaRPr>
                  </a:p>
                </p:txBody>
              </p:sp>
            </p:grpSp>
            <p:pic>
              <p:nvPicPr>
                <p:cNvPr id="25" name="Picture 24"/>
                <p:cNvPicPr/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40000" contrast="40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568" t="47148" r="25870" b="16616"/>
                <a:stretch>
                  <a:fillRect/>
                </a:stretch>
              </p:blipFill>
              <p:spPr>
                <a:xfrm>
                  <a:off x="7240640" y="1660024"/>
                  <a:ext cx="1014404" cy="807083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/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20000" contrast="69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468" t="35973" r="29345" b="35874"/>
                <a:stretch>
                  <a:fillRect/>
                </a:stretch>
              </p:blipFill>
              <p:spPr>
                <a:xfrm>
                  <a:off x="10253118" y="1523617"/>
                  <a:ext cx="1014404" cy="807083"/>
                </a:xfrm>
                <a:prstGeom prst="rect">
                  <a:avLst/>
                </a:prstGeom>
              </p:spPr>
            </p:pic>
            <p:sp>
              <p:nvSpPr>
                <p:cNvPr id="27" name="Rectangle 26"/>
                <p:cNvSpPr/>
                <p:nvPr/>
              </p:nvSpPr>
              <p:spPr>
                <a:xfrm>
                  <a:off x="6155398" y="1927159"/>
                  <a:ext cx="435005" cy="39793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6577590" y="1650160"/>
                  <a:ext cx="654171" cy="28517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590403" y="2325090"/>
                  <a:ext cx="641358" cy="13215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/>
                <p:cNvSpPr/>
                <p:nvPr/>
              </p:nvSpPr>
              <p:spPr>
                <a:xfrm>
                  <a:off x="9170041" y="1719315"/>
                  <a:ext cx="488271" cy="39793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9658313" y="1544715"/>
                  <a:ext cx="594805" cy="1746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658312" y="2126124"/>
                  <a:ext cx="594806" cy="19896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3" name="Straight Connector 52"/>
              <p:cNvCxnSpPr/>
              <p:nvPr/>
            </p:nvCxnSpPr>
            <p:spPr>
              <a:xfrm flipV="1">
                <a:off x="6213036" y="1838326"/>
                <a:ext cx="5904000" cy="8364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8169863" y="2698840"/>
              <a:ext cx="8679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rgbClr val="FF0000"/>
                  </a:solidFill>
                  <a:latin typeface="Calibri" panose="020F0502020204030204" charset="0"/>
                  <a:cs typeface="Calibri" panose="020F0502020204030204" charset="0"/>
                </a:rPr>
                <a:t>Fungal cells</a:t>
              </a:r>
              <a:endParaRPr lang="en-US" sz="900" b="1" dirty="0" smtClean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215315" y="2592668"/>
              <a:ext cx="8679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srgbClr val="FF0000"/>
                  </a:solidFill>
                  <a:latin typeface="Calibri" panose="020F0502020204030204" charset="0"/>
                  <a:cs typeface="Calibri" panose="020F0502020204030204" charset="0"/>
                </a:rPr>
                <a:t>Fungal cells</a:t>
              </a:r>
              <a:endParaRPr lang="en-US" sz="900" b="1" dirty="0" smtClean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8794728" y="2174889"/>
              <a:ext cx="168382" cy="130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11620798" y="2098350"/>
              <a:ext cx="168382" cy="1307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213036" y="3820709"/>
            <a:ext cx="5936624" cy="2210911"/>
            <a:chOff x="6213036" y="3820709"/>
            <a:chExt cx="5936624" cy="2210911"/>
          </a:xfrm>
        </p:grpSpPr>
        <p:grpSp>
          <p:nvGrpSpPr>
            <p:cNvPr id="6" name="Group 5"/>
            <p:cNvGrpSpPr/>
            <p:nvPr/>
          </p:nvGrpSpPr>
          <p:grpSpPr>
            <a:xfrm>
              <a:off x="6213036" y="3820709"/>
              <a:ext cx="5936624" cy="2046800"/>
              <a:chOff x="6213036" y="3820709"/>
              <a:chExt cx="5936624" cy="204680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6213036" y="3820709"/>
                <a:ext cx="5936624" cy="2046800"/>
                <a:chOff x="6213036" y="3770608"/>
                <a:chExt cx="5936624" cy="204680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6213036" y="3770608"/>
                  <a:ext cx="5829175" cy="2046800"/>
                  <a:chOff x="1460245" y="3886308"/>
                  <a:chExt cx="5829175" cy="2046800"/>
                </a:xfrm>
              </p:grpSpPr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1460245" y="3886308"/>
                    <a:ext cx="4775451" cy="2046800"/>
                    <a:chOff x="5943801" y="3223066"/>
                    <a:chExt cx="4775451" cy="2046800"/>
                  </a:xfrm>
                </p:grpSpPr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8129724" y="3223066"/>
                      <a:ext cx="153215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b="1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H &amp; E Staining</a:t>
                      </a:r>
                      <a:endParaRPr lang="en-US" b="1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p:txBody>
                </p:sp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428111" y="3552867"/>
                      <a:ext cx="83138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b="1" i="1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Wild-Type</a:t>
                      </a:r>
                      <a:endParaRPr lang="en-US" sz="1200" b="1" i="1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p:txBody>
                </p:sp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9569622" y="3552867"/>
                      <a:ext cx="64286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l-GR" sz="1200" b="1" i="1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ΔΔ</a:t>
                      </a:r>
                      <a:r>
                        <a:rPr lang="en-US" sz="1200" b="1" i="1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pfk1</a:t>
                      </a:r>
                      <a:endParaRPr lang="en-IN" sz="1200" b="1" i="1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p:txBody>
                </p:sp>
                <p:pic>
                  <p:nvPicPr>
                    <p:cNvPr id="51" name="Picture 50"/>
                    <p:cNvPicPr/>
                    <p:nvPr/>
                  </p:nvPicPr>
                  <p:blipFill>
                    <a:blip r:embed="rId8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brightnessContrast bright="20000" contrast="40000"/>
                              </a14:imgEffect>
                              <a14:imgEffect>
                                <a14:sharpenSoften amount="5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43801" y="3829866"/>
                      <a:ext cx="1800000" cy="144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Picture 51"/>
                    <p:cNvPicPr/>
                    <p:nvPr/>
                  </p:nvPicPr>
                  <p:blipFill>
                    <a:blip r:embed="rId10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rightnessContrast contras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19252" y="3809607"/>
                      <a:ext cx="1800000" cy="14400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0" name="Rectangle 39"/>
                  <p:cNvSpPr/>
                  <p:nvPr/>
                </p:nvSpPr>
                <p:spPr>
                  <a:xfrm>
                    <a:off x="1522363" y="4996854"/>
                    <a:ext cx="435005" cy="39793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latin typeface="Calibri" panose="020F0502020204030204" charset="0"/>
                      <a:cs typeface="Calibri" panose="020F0502020204030204" charset="0"/>
                    </a:endParaRPr>
                  </a:p>
                </p:txBody>
              </p:sp>
              <p:cxnSp>
                <p:nvCxnSpPr>
                  <p:cNvPr id="41" name="Straight Connector 40"/>
                  <p:cNvCxnSpPr/>
                  <p:nvPr/>
                </p:nvCxnSpPr>
                <p:spPr>
                  <a:xfrm flipV="1">
                    <a:off x="1944555" y="4805514"/>
                    <a:ext cx="1377808" cy="194328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1957368" y="5394785"/>
                    <a:ext cx="1364995" cy="166962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3" name="Picture 42"/>
                  <p:cNvPicPr/>
                  <p:nvPr/>
                </p:nvPicPr>
                <p:blipFill rotWithShape="1">
                  <a:blip r:embed="rId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rightnessContrast bright="20000" contrast="40000"/>
                            </a14:imgEffect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35" t="31606" r="64609" b="34696"/>
                  <a:stretch>
                    <a:fillRect/>
                  </a:stretch>
                </p:blipFill>
                <p:spPr>
                  <a:xfrm>
                    <a:off x="3320214" y="4772420"/>
                    <a:ext cx="1012871" cy="807083"/>
                  </a:xfrm>
                  <a:prstGeom prst="rect">
                    <a:avLst/>
                  </a:prstGeom>
                </p:spPr>
              </p:pic>
              <p:sp>
                <p:nvSpPr>
                  <p:cNvPr id="44" name="Rectangle 43"/>
                  <p:cNvSpPr/>
                  <p:nvPr/>
                </p:nvSpPr>
                <p:spPr>
                  <a:xfrm>
                    <a:off x="4920005" y="5244773"/>
                    <a:ext cx="495115" cy="46840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>
                      <a:latin typeface="Calibri" panose="020F0502020204030204" charset="0"/>
                      <a:cs typeface="Calibri" panose="020F0502020204030204" charset="0"/>
                    </a:endParaRPr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5415120" y="4976325"/>
                    <a:ext cx="864000" cy="265351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5402307" y="5713177"/>
                    <a:ext cx="864000" cy="28555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7" name="Picture 46"/>
                  <p:cNvPicPr/>
                  <p:nvPr/>
                </p:nvPicPr>
                <p:blipFill rotWithShape="1">
                  <a:blip r:embed="rId10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rightnessContrast contrast="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696" t="49702" r="39482" b="10002"/>
                  <a:stretch>
                    <a:fillRect/>
                  </a:stretch>
                </p:blipFill>
                <p:spPr>
                  <a:xfrm>
                    <a:off x="6279120" y="4947438"/>
                    <a:ext cx="1010300" cy="80708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4" name="Straight Connector 53"/>
                <p:cNvCxnSpPr/>
                <p:nvPr/>
              </p:nvCxnSpPr>
              <p:spPr>
                <a:xfrm flipV="1">
                  <a:off x="6245660" y="4157153"/>
                  <a:ext cx="5904000" cy="8364"/>
                </a:xfrm>
                <a:prstGeom prst="line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Arrow Connector 61"/>
              <p:cNvCxnSpPr/>
              <p:nvPr/>
            </p:nvCxnSpPr>
            <p:spPr>
              <a:xfrm flipH="1">
                <a:off x="8559464" y="4739915"/>
                <a:ext cx="158408" cy="2014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11704989" y="5026041"/>
                <a:ext cx="168382" cy="1307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8128745" y="5500432"/>
              <a:ext cx="867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latin typeface="Calibri" panose="020F0502020204030204" charset="0"/>
                  <a:cs typeface="Calibri" panose="020F0502020204030204" charset="0"/>
                </a:rPr>
                <a:t>Immune infiltration</a:t>
              </a:r>
              <a:endParaRPr lang="en-US" sz="900" b="1" dirty="0" smtClean="0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104972" y="5662288"/>
              <a:ext cx="8679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latin typeface="Calibri" panose="020F0502020204030204" charset="0"/>
                  <a:cs typeface="Calibri" panose="020F0502020204030204" charset="0"/>
                </a:rPr>
                <a:t>Immune infiltration</a:t>
              </a:r>
              <a:endParaRPr lang="en-US" sz="900" b="1" dirty="0" smtClean="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591925" y="6323227"/>
            <a:ext cx="376852" cy="365125"/>
          </a:xfrm>
        </p:spPr>
        <p:txBody>
          <a:bodyPr/>
          <a:p>
            <a:fld id="{9DBD4EF2-2A2E-4A08-A14F-A7CE0AE94551}" type="slidenum">
              <a:rPr lang="en-IN" smtClean="0">
                <a:latin typeface="Calibri" panose="020F0502020204030204" charset="0"/>
                <a:cs typeface="Calibri" panose="020F0502020204030204" charset="0"/>
              </a:rPr>
            </a:fld>
            <a:endParaRPr lang="en-IN" dirty="0" smtClean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1;p47"/>
          <p:cNvSpPr/>
          <p:nvPr/>
        </p:nvSpPr>
        <p:spPr>
          <a:xfrm>
            <a:off x="-682" y="1"/>
            <a:ext cx="12192682" cy="432000"/>
          </a:xfrm>
          <a:prstGeom prst="rect">
            <a:avLst/>
          </a:prstGeom>
          <a:solidFill>
            <a:srgbClr val="00206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IN" sz="2500" b="1" dirty="0">
                <a:solidFill>
                  <a:schemeClr val="lt1"/>
                </a:solidFill>
                <a:latin typeface="Calibri" panose="020F0502020204030204" charset="0"/>
                <a:ea typeface="Calibri" panose="020F0502020204030204"/>
                <a:cs typeface="Calibri" panose="020F0502020204030204" charset="0"/>
                <a:sym typeface="Calibri" panose="020F0502020204030204"/>
              </a:rPr>
              <a:t>Proposed Model of study</a:t>
            </a:r>
            <a:endParaRPr lang="en-IN" sz="2500" b="1" dirty="0">
              <a:solidFill>
                <a:schemeClr val="lt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4EF2-2A2E-4A08-A14F-A7CE0AE94551}" type="slidenum">
              <a:rPr lang="en-IN" smtClean="0"/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6" t="2042" r="21388" b="15918"/>
          <a:stretch>
            <a:fillRect/>
          </a:stretch>
        </p:blipFill>
        <p:spPr>
          <a:xfrm>
            <a:off x="3331028" y="794035"/>
            <a:ext cx="5279572" cy="6063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81;p47"/>
          <p:cNvSpPr/>
          <p:nvPr/>
        </p:nvSpPr>
        <p:spPr>
          <a:xfrm>
            <a:off x="0" y="-3684"/>
            <a:ext cx="12192000" cy="432000"/>
          </a:xfrm>
          <a:prstGeom prst="rect">
            <a:avLst/>
          </a:prstGeom>
          <a:solidFill>
            <a:srgbClr val="00206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Acknowledgements</a:t>
            </a:r>
            <a:endParaRPr lang="en-US" sz="2500" b="1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Google Shape;209;p35"/>
          <p:cNvSpPr/>
          <p:nvPr/>
        </p:nvSpPr>
        <p:spPr>
          <a:xfrm>
            <a:off x="9035941" y="583920"/>
            <a:ext cx="2906381" cy="541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IN" altLang="en-US" b="1" i="1" dirty="0" smtClean="0">
                <a:solidFill>
                  <a:srgbClr val="FFC00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Project Supervisor</a:t>
            </a:r>
            <a:endParaRPr lang="en-IN" altLang="en-US" b="1" i="1" dirty="0" smtClean="0">
              <a:solidFill>
                <a:srgbClr val="FFC00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Dr. </a:t>
            </a:r>
            <a:r>
              <a:rPr lang="en-IN" altLang="en-US" b="1" i="1" dirty="0" err="1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Sriram Vrahan</a:t>
            </a:r>
            <a:endParaRPr lang="en-US" b="1" i="1" dirty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endParaRPr lang="en-US" b="1" i="1" dirty="0" smtClean="0">
              <a:solidFill>
                <a:srgbClr val="FFC00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 smtClean="0">
                <a:solidFill>
                  <a:srgbClr val="FFC00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Lab Members</a:t>
            </a:r>
            <a:endParaRPr lang="en-US" b="1" i="1" dirty="0" smtClean="0">
              <a:solidFill>
                <a:srgbClr val="FFC00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 err="1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Dhrumi</a:t>
            </a:r>
            <a:r>
              <a:rPr lang="en-US" b="1" i="1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 </a:t>
            </a:r>
            <a:r>
              <a:rPr lang="en-US" b="1" i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Shah</a:t>
            </a:r>
            <a:endParaRPr lang="en-US" b="1" i="1" dirty="0" smtClean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Dr. </a:t>
            </a:r>
            <a:r>
              <a:rPr lang="en-US" b="1" i="1" dirty="0" err="1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Sudharsan</a:t>
            </a:r>
            <a:r>
              <a:rPr lang="en-US" b="1" i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 M.</a:t>
            </a:r>
            <a:endParaRPr lang="en-US" b="1" i="1" dirty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Nikita </a:t>
            </a:r>
            <a:r>
              <a:rPr lang="en-US" b="1" i="1" dirty="0" err="1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Rewatkar</a:t>
            </a:r>
            <a:endParaRPr lang="en-US" b="1" i="1" dirty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Dr. Uma </a:t>
            </a:r>
            <a:r>
              <a:rPr lang="en-US" b="1" i="1" dirty="0" err="1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Mahto</a:t>
            </a:r>
            <a:endParaRPr lang="en-US" b="1" i="1" dirty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 err="1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Pallavi</a:t>
            </a:r>
            <a:r>
              <a:rPr lang="en-US" b="1" i="1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 </a:t>
            </a:r>
            <a:r>
              <a:rPr lang="en-US" b="1" i="1" dirty="0" err="1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Phatak</a:t>
            </a:r>
            <a:endParaRPr lang="en-US" b="1" i="1" dirty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Siddhi Gupta</a:t>
            </a:r>
            <a:endParaRPr lang="en-US" b="1" i="1" dirty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endParaRPr lang="en-US" sz="2000" b="1" i="1" dirty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b="1" i="1" u="none" strike="noStrike" cap="none" dirty="0" smtClean="0">
                <a:solidFill>
                  <a:srgbClr val="FFC000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LTS Staff </a:t>
            </a:r>
            <a:endParaRPr lang="en-US" b="1" i="1" u="none" strike="noStrike" cap="none" dirty="0" smtClean="0">
              <a:solidFill>
                <a:srgbClr val="FFC000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 err="1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Narasimhulu</a:t>
            </a:r>
            <a:endParaRPr lang="en-US" b="1" i="1" dirty="0" smtClean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endParaRPr lang="en-US" b="1" i="1" dirty="0" smtClean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lvl="0" algn="ctr">
              <a:buClr>
                <a:srgbClr val="000000"/>
              </a:buClr>
              <a:buSzPts val="1800"/>
            </a:pPr>
            <a:r>
              <a:rPr lang="en-US" b="1" i="1" dirty="0" smtClean="0">
                <a:solidFill>
                  <a:srgbClr val="FFC000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RNA-</a:t>
            </a:r>
            <a:r>
              <a:rPr lang="en-US" b="1" i="1" dirty="0" err="1" smtClean="0">
                <a:solidFill>
                  <a:srgbClr val="FFC000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Seq</a:t>
            </a:r>
            <a:r>
              <a:rPr lang="en-US" b="1" i="1" dirty="0" smtClean="0">
                <a:solidFill>
                  <a:srgbClr val="FFC000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 Analysis </a:t>
            </a:r>
            <a:endParaRPr lang="en-US" b="1" i="1" dirty="0">
              <a:solidFill>
                <a:srgbClr val="FFC000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 err="1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Sree</a:t>
            </a:r>
            <a:r>
              <a:rPr lang="en-US" b="1" i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 Lakshmi (</a:t>
            </a:r>
            <a:r>
              <a:rPr lang="en-IN" altLang="en-US" b="1" i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Dr. </a:t>
            </a:r>
            <a:r>
              <a:rPr lang="en-US" b="1" i="1" dirty="0" err="1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Tej</a:t>
            </a:r>
            <a:r>
              <a:rPr lang="en-US" b="1" i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 Lab)</a:t>
            </a:r>
            <a:endParaRPr lang="en-US" b="1" i="1" dirty="0" smtClean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 err="1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Manoj</a:t>
            </a:r>
            <a:r>
              <a:rPr lang="en-US" b="1" i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 (</a:t>
            </a:r>
            <a:r>
              <a:rPr lang="en-IN" altLang="en-US" b="1" i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Dr. </a:t>
            </a:r>
            <a:r>
              <a:rPr lang="en-US" b="1" i="1" dirty="0" err="1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Ishwariya</a:t>
            </a:r>
            <a:r>
              <a:rPr lang="en-US" b="1" i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 Lab)</a:t>
            </a:r>
            <a:endParaRPr lang="en-US" b="1" i="1" dirty="0" smtClean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US" b="1" i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  <a:sym typeface="Arial" panose="020B0604020202020204"/>
              </a:rPr>
              <a:t>NGS Facility Staff</a:t>
            </a:r>
            <a:endParaRPr lang="en-US" b="1" i="1" dirty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  <a:p>
            <a:pPr algn="ctr">
              <a:buClr>
                <a:srgbClr val="000000"/>
              </a:buClr>
              <a:buSzPts val="1800"/>
            </a:pPr>
            <a:endParaRPr lang="en-US" sz="2000" b="1" i="1" dirty="0" smtClean="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  <a:sym typeface="Arial" panose="020B060402020202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146" y="5596434"/>
            <a:ext cx="3016931" cy="8142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035941" y="6419898"/>
            <a:ext cx="2743200" cy="365125"/>
          </a:xfrm>
        </p:spPr>
        <p:txBody>
          <a:bodyPr/>
          <a:lstStyle/>
          <a:p>
            <a:fld id="{8D9F9DB1-C844-1640-B030-CA5C410164C6}" type="slidenum">
              <a:rPr lang="en-US" smtClean="0">
                <a:latin typeface="Calibri" panose="020F0502020204030204" charset="0"/>
                <a:cs typeface="Calibri" panose="020F0502020204030204" charset="0"/>
              </a:rPr>
            </a:fld>
            <a:endParaRPr lang="en-US" dirty="0" smtClean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Google Shape;209;p35"/>
          <p:cNvSpPr/>
          <p:nvPr/>
        </p:nvSpPr>
        <p:spPr>
          <a:xfrm>
            <a:off x="0" y="5748540"/>
            <a:ext cx="13967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000" b="1" u="sng" strike="noStrike" cap="none" dirty="0" smtClean="0"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Funding</a:t>
            </a:r>
            <a:r>
              <a:rPr lang="en-US" sz="2000" b="1" u="sng" strike="noStrike" cap="none" dirty="0"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:</a:t>
            </a:r>
            <a:endParaRPr sz="2000" b="1" u="sng" strike="noStrike" cap="none" baseline="30000" dirty="0"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639" y="5276267"/>
            <a:ext cx="1890369" cy="11740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732" y="5167456"/>
            <a:ext cx="1660101" cy="16601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6" y="512800"/>
            <a:ext cx="8281980" cy="4723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/>
          <p:nvPr/>
        </p:nvSpPr>
        <p:spPr>
          <a:xfrm>
            <a:off x="0" y="11476"/>
            <a:ext cx="12192000" cy="425770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buClr>
                <a:srgbClr val="000000"/>
              </a:buClr>
              <a:buSzPts val="4000"/>
            </a:pPr>
            <a:r>
              <a: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Fungal Morphogenesis</a:t>
            </a:r>
            <a:endParaRPr lang="en-US" sz="2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ea typeface="Times New Roman" panose="02020603050405020304"/>
              <a:cs typeface="Calibri" panose="020F0502020204030204" charset="0"/>
              <a:sym typeface="Times New Roman" panose="0202060305040502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47951" y="6320840"/>
            <a:ext cx="2743200" cy="365125"/>
          </a:xfrm>
        </p:spPr>
        <p:txBody>
          <a:bodyPr/>
          <a:lstStyle/>
          <a:p>
            <a:fld id="{9DBD4EF2-2A2E-4A08-A14F-A7CE0AE94551}" type="slidenum">
              <a:rPr lang="en-IN" smtClean="0">
                <a:latin typeface="Calibri" panose="020F0502020204030204" charset="0"/>
                <a:cs typeface="Calibri" panose="020F0502020204030204" charset="0"/>
              </a:rPr>
            </a:fld>
            <a:endParaRPr lang="en-IN" smtClean="0"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429163" y="2987596"/>
            <a:ext cx="3252725" cy="1423818"/>
            <a:chOff x="2393188" y="2863297"/>
            <a:chExt cx="2786716" cy="115448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54" t="44939" r="55885" b="42163"/>
            <a:stretch>
              <a:fillRect/>
            </a:stretch>
          </p:blipFill>
          <p:spPr>
            <a:xfrm>
              <a:off x="2393188" y="2863297"/>
              <a:ext cx="727970" cy="82562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90" t="46127" r="45224" b="46522"/>
            <a:stretch>
              <a:fillRect/>
            </a:stretch>
          </p:blipFill>
          <p:spPr>
            <a:xfrm>
              <a:off x="3128377" y="3005340"/>
              <a:ext cx="958789" cy="47051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38" t="43769" r="32749" b="44442"/>
            <a:stretch>
              <a:fillRect/>
            </a:stretch>
          </p:blipFill>
          <p:spPr>
            <a:xfrm>
              <a:off x="3999174" y="2863297"/>
              <a:ext cx="1180730" cy="75460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50" t="53295" r="41230" b="37690"/>
            <a:stretch>
              <a:fillRect/>
            </a:stretch>
          </p:blipFill>
          <p:spPr>
            <a:xfrm>
              <a:off x="3037027" y="3440732"/>
              <a:ext cx="1464816" cy="5770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4" t="11197" r="28801" b="54907"/>
          <a:stretch>
            <a:fillRect/>
          </a:stretch>
        </p:blipFill>
        <p:spPr>
          <a:xfrm>
            <a:off x="2077677" y="771240"/>
            <a:ext cx="4105213" cy="2320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5" t="70969" r="42508" b="4703"/>
          <a:stretch>
            <a:fillRect/>
          </a:stretch>
        </p:blipFill>
        <p:spPr>
          <a:xfrm>
            <a:off x="1738884" y="4799791"/>
            <a:ext cx="2335963" cy="16332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8" t="74126" r="18731" b="4940"/>
          <a:stretch>
            <a:fillRect/>
          </a:stretch>
        </p:blipFill>
        <p:spPr>
          <a:xfrm>
            <a:off x="4569609" y="4816397"/>
            <a:ext cx="2224557" cy="15603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2" t="41021" r="6463" b="30407"/>
          <a:stretch>
            <a:fillRect/>
          </a:stretch>
        </p:blipFill>
        <p:spPr>
          <a:xfrm>
            <a:off x="5664721" y="2899077"/>
            <a:ext cx="2400793" cy="18288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3" t="4057" r="60745" b="78051"/>
          <a:stretch>
            <a:fillRect/>
          </a:stretch>
        </p:blipFill>
        <p:spPr>
          <a:xfrm>
            <a:off x="8343707" y="825623"/>
            <a:ext cx="3211319" cy="10035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0" t="23474" r="60197" b="17697"/>
          <a:stretch>
            <a:fillRect/>
          </a:stretch>
        </p:blipFill>
        <p:spPr>
          <a:xfrm>
            <a:off x="8270298" y="1834230"/>
            <a:ext cx="3349269" cy="3337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5" t="40102" r="15143" b="34728"/>
          <a:stretch>
            <a:fillRect/>
          </a:stretch>
        </p:blipFill>
        <p:spPr>
          <a:xfrm>
            <a:off x="8355618" y="5171995"/>
            <a:ext cx="3199408" cy="1443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7" t="41937" r="1826" b="26461"/>
          <a:stretch>
            <a:fillRect/>
          </a:stretch>
        </p:blipFill>
        <p:spPr>
          <a:xfrm>
            <a:off x="342555" y="2734648"/>
            <a:ext cx="2078182" cy="202276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59055" y="6555740"/>
            <a:ext cx="494919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400" b="1" i="1" dirty="0">
                <a:latin typeface="Calibri" panose="020F0502020204030204" charset="0"/>
                <a:cs typeface="Calibri" panose="020F0502020204030204" charset="0"/>
              </a:rPr>
              <a:t>Images are created by </a:t>
            </a:r>
            <a:r>
              <a:rPr lang="en-IN" sz="1400" b="1" i="1" dirty="0" err="1">
                <a:latin typeface="Calibri" panose="020F0502020204030204" charset="0"/>
                <a:cs typeface="Calibri" panose="020F0502020204030204" charset="0"/>
              </a:rPr>
              <a:t>Biorender</a:t>
            </a:r>
            <a:r>
              <a:rPr lang="en-IN" sz="1400" b="1" i="1" dirty="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sz="1400" b="1" i="1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/>
          <p:nvPr/>
        </p:nvSpPr>
        <p:spPr>
          <a:xfrm>
            <a:off x="0" y="-2495"/>
            <a:ext cx="12192000" cy="431288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buClr>
                <a:srgbClr val="000000"/>
              </a:buClr>
              <a:buSzPts val="4000"/>
            </a:pPr>
            <a:r>
              <a: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Fungal Morphogenesis</a:t>
            </a:r>
            <a:endParaRPr lang="en-US" sz="2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ea typeface="Times New Roman" panose="02020603050405020304"/>
              <a:cs typeface="Calibri" panose="020F0502020204030204" charset="0"/>
              <a:sym typeface="Times New Roman" panose="02020603050405020304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579489" y="5392090"/>
            <a:ext cx="5417630" cy="704849"/>
          </a:xfrm>
          <a:prstGeom prst="roundRect">
            <a:avLst/>
          </a:prstGeom>
          <a:solidFill>
            <a:schemeClr val="accent6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Nitrogen limitation is necessary for pseudohyphal differentiation, but is it sufficient?</a:t>
            </a:r>
            <a:endParaRPr lang="en-US" b="1" i="1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4EF2-2A2E-4A08-A14F-A7CE0AE94551}" type="slidenum">
              <a:rPr lang="en-IN" smtClean="0"/>
            </a:fld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648970" y="475615"/>
            <a:ext cx="5327650" cy="5873750"/>
            <a:chOff x="178" y="1370"/>
            <a:chExt cx="8390" cy="925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76" t="12497" r="34322" b="61849"/>
            <a:stretch>
              <a:fillRect/>
            </a:stretch>
          </p:blipFill>
          <p:spPr>
            <a:xfrm>
              <a:off x="1625" y="1429"/>
              <a:ext cx="1709" cy="246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93" t="18423" r="25981" b="72397"/>
            <a:stretch>
              <a:fillRect/>
            </a:stretch>
          </p:blipFill>
          <p:spPr>
            <a:xfrm>
              <a:off x="3490" y="1914"/>
              <a:ext cx="1503" cy="88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84" t="15250" r="11995" b="64659"/>
            <a:stretch>
              <a:fillRect/>
            </a:stretch>
          </p:blipFill>
          <p:spPr>
            <a:xfrm>
              <a:off x="5057" y="1515"/>
              <a:ext cx="2538" cy="192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35" t="71640" r="37317"/>
            <a:stretch>
              <a:fillRect/>
            </a:stretch>
          </p:blipFill>
          <p:spPr>
            <a:xfrm>
              <a:off x="178" y="5974"/>
              <a:ext cx="2563" cy="272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39" t="74943" r="32171" b="18177"/>
            <a:stretch>
              <a:fillRect/>
            </a:stretch>
          </p:blipFill>
          <p:spPr>
            <a:xfrm>
              <a:off x="2602" y="6296"/>
              <a:ext cx="1054" cy="66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82" t="73291" r="25137" b="6480"/>
            <a:stretch>
              <a:fillRect/>
            </a:stretch>
          </p:blipFill>
          <p:spPr>
            <a:xfrm>
              <a:off x="3802" y="6089"/>
              <a:ext cx="1321" cy="194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75" t="74944" r="19565" b="17627"/>
            <a:stretch>
              <a:fillRect/>
            </a:stretch>
          </p:blipFill>
          <p:spPr>
            <a:xfrm>
              <a:off x="5024" y="6360"/>
              <a:ext cx="991" cy="71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99" t="70126" r="6972" b="8131"/>
            <a:stretch>
              <a:fillRect/>
            </a:stretch>
          </p:blipFill>
          <p:spPr>
            <a:xfrm>
              <a:off x="6120" y="5812"/>
              <a:ext cx="2233" cy="208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84" t="26974" r="21215" b="28446"/>
            <a:stretch>
              <a:fillRect/>
            </a:stretch>
          </p:blipFill>
          <p:spPr>
            <a:xfrm>
              <a:off x="2836" y="2373"/>
              <a:ext cx="3015" cy="428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93" t="40573" r="1169" b="47511"/>
            <a:stretch>
              <a:fillRect/>
            </a:stretch>
          </p:blipFill>
          <p:spPr>
            <a:xfrm>
              <a:off x="5102" y="3852"/>
              <a:ext cx="2638" cy="114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73" t="9272" r="26165" b="83446"/>
            <a:stretch>
              <a:fillRect/>
            </a:stretch>
          </p:blipFill>
          <p:spPr>
            <a:xfrm>
              <a:off x="3573" y="1370"/>
              <a:ext cx="1202" cy="69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73" t="9272" r="26165" b="83446"/>
            <a:stretch>
              <a:fillRect/>
            </a:stretch>
          </p:blipFill>
          <p:spPr>
            <a:xfrm>
              <a:off x="2396" y="6930"/>
              <a:ext cx="1202" cy="69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73" t="9272" r="26165" b="83446"/>
            <a:stretch>
              <a:fillRect/>
            </a:stretch>
          </p:blipFill>
          <p:spPr>
            <a:xfrm>
              <a:off x="5033" y="6910"/>
              <a:ext cx="1202" cy="69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" t="73277" r="57187"/>
            <a:stretch>
              <a:fillRect/>
            </a:stretch>
          </p:blipFill>
          <p:spPr>
            <a:xfrm>
              <a:off x="358" y="8030"/>
              <a:ext cx="8211" cy="2591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9" t="37928" r="72348" b="57438"/>
          <a:stretch>
            <a:fillRect/>
          </a:stretch>
        </p:blipFill>
        <p:spPr>
          <a:xfrm>
            <a:off x="6717919" y="2274263"/>
            <a:ext cx="1186866" cy="3382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9" t="34306" r="62722" b="62287"/>
          <a:stretch>
            <a:fillRect/>
          </a:stretch>
        </p:blipFill>
        <p:spPr>
          <a:xfrm>
            <a:off x="7881497" y="1491856"/>
            <a:ext cx="1057013" cy="21811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0" t="27121" r="64685" b="65479"/>
          <a:stretch>
            <a:fillRect/>
          </a:stretch>
        </p:blipFill>
        <p:spPr>
          <a:xfrm>
            <a:off x="7917506" y="890861"/>
            <a:ext cx="941326" cy="56733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" contrast="29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60" y="574337"/>
            <a:ext cx="2188252" cy="221644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6843" r="214"/>
          <a:stretch>
            <a:fillRect/>
          </a:stretch>
        </p:blipFill>
        <p:spPr>
          <a:xfrm>
            <a:off x="6775450" y="890905"/>
            <a:ext cx="1073150" cy="94234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6649720" y="1886585"/>
            <a:ext cx="1330960" cy="275590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200" dirty="0"/>
              <a:t>Scale bar=2µm</a:t>
            </a:r>
            <a:endParaRPr lang="en-IN" sz="1200" dirty="0"/>
          </a:p>
        </p:txBody>
      </p:sp>
      <p:sp>
        <p:nvSpPr>
          <p:cNvPr id="41" name="Rectangle 40"/>
          <p:cNvSpPr/>
          <p:nvPr/>
        </p:nvSpPr>
        <p:spPr>
          <a:xfrm>
            <a:off x="9690100" y="4919980"/>
            <a:ext cx="1228725" cy="30416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IN" sz="1200" dirty="0"/>
              <a:t>Scale bar=2µm</a:t>
            </a:r>
            <a:endParaRPr lang="en-IN" sz="1200" dirty="0"/>
          </a:p>
        </p:txBody>
      </p:sp>
      <p:sp>
        <p:nvSpPr>
          <p:cNvPr id="42" name="Rectangle 41"/>
          <p:cNvSpPr/>
          <p:nvPr/>
        </p:nvSpPr>
        <p:spPr>
          <a:xfrm>
            <a:off x="9321165" y="2804795"/>
            <a:ext cx="1738630" cy="336550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IN" sz="1200" dirty="0"/>
              <a:t>Scale bar=1mm</a:t>
            </a:r>
            <a:endParaRPr lang="en-IN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7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29" b="7938"/>
          <a:stretch>
            <a:fillRect/>
          </a:stretch>
        </p:blipFill>
        <p:spPr>
          <a:xfrm>
            <a:off x="9535160" y="3289935"/>
            <a:ext cx="1524635" cy="1602740"/>
          </a:xfrm>
          <a:prstGeom prst="rect">
            <a:avLst/>
          </a:prstGeom>
        </p:spPr>
      </p:pic>
      <p:sp>
        <p:nvSpPr>
          <p:cNvPr id="7" name="Rectangle 18"/>
          <p:cNvSpPr/>
          <p:nvPr/>
        </p:nvSpPr>
        <p:spPr>
          <a:xfrm>
            <a:off x="-59055" y="6555740"/>
            <a:ext cx="4949190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IN" sz="1400" b="1" i="1" dirty="0">
                <a:latin typeface="Calibri" panose="020F0502020204030204" charset="0"/>
                <a:cs typeface="Calibri" panose="020F0502020204030204" charset="0"/>
              </a:rPr>
              <a:t>Images are created by </a:t>
            </a:r>
            <a:r>
              <a:rPr lang="en-IN" sz="1400" b="1" i="1" dirty="0" err="1">
                <a:latin typeface="Calibri" panose="020F0502020204030204" charset="0"/>
                <a:cs typeface="Calibri" panose="020F0502020204030204" charset="0"/>
              </a:rPr>
              <a:t>Biorender</a:t>
            </a:r>
            <a:r>
              <a:rPr lang="en-IN" sz="1400" b="1" i="1" dirty="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sz="1400" b="1" i="1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0" grpId="0" bldLvl="0" animBg="1"/>
      <p:bldP spid="41" grpId="0" bldLvl="0" animBg="1"/>
      <p:bldP spid="4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Different carbon sources feeding into glycolysi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0070" y="0"/>
            <a:ext cx="9833610" cy="688467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14935" y="398145"/>
            <a:ext cx="2032635" cy="1964690"/>
            <a:chOff x="5696625" y="4597965"/>
            <a:chExt cx="4281727" cy="2089470"/>
          </a:xfrm>
        </p:grpSpPr>
        <p:sp>
          <p:nvSpPr>
            <p:cNvPr id="3" name="Google Shape;211;p35"/>
            <p:cNvSpPr txBox="1"/>
            <p:nvPr/>
          </p:nvSpPr>
          <p:spPr>
            <a:xfrm flipH="1">
              <a:off x="5696625" y="4617088"/>
              <a:ext cx="4277796" cy="1208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algn="ctr">
                <a:buClr>
                  <a:srgbClr val="000000"/>
                </a:buClr>
                <a:buSzPts val="1700"/>
              </a:pPr>
              <a:r>
                <a:rPr lang="en-IN" altLang="en-US" sz="1700" b="1" i="1" dirty="0">
                  <a:solidFill>
                    <a:schemeClr val="dk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Fermentable carbon sources that ultimately feed into glycolysis trigger pseudohyphal differentiation.</a:t>
              </a:r>
              <a:endParaRPr lang="en-IN" altLang="en-US" sz="1700" b="1" i="1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696625" y="4597965"/>
              <a:ext cx="4281727" cy="2089470"/>
            </a:xfrm>
            <a:prstGeom prst="roundRect">
              <a:avLst/>
            </a:prstGeom>
            <a:solidFill>
              <a:schemeClr val="accent6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2493635" y="1926410"/>
            <a:ext cx="7217581" cy="700994"/>
            <a:chOff x="4947691" y="5769063"/>
            <a:chExt cx="4412955" cy="745564"/>
          </a:xfrm>
        </p:grpSpPr>
        <p:sp>
          <p:nvSpPr>
            <p:cNvPr id="12" name="Google Shape;211;p35"/>
            <p:cNvSpPr txBox="1"/>
            <p:nvPr/>
          </p:nvSpPr>
          <p:spPr>
            <a:xfrm flipH="1">
              <a:off x="4947691" y="5798993"/>
              <a:ext cx="4277796" cy="651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algn="ctr">
                <a:buClr>
                  <a:srgbClr val="000000"/>
                </a:buClr>
                <a:buSzPts val="1700"/>
              </a:pPr>
              <a:r>
                <a:rPr lang="en-US" sz="1700" b="1" i="1" dirty="0">
                  <a:solidFill>
                    <a:schemeClr val="dk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Glucose influences pseudohyphal differentiation in a </a:t>
              </a:r>
              <a:r>
                <a:rPr lang="en-US" sz="1700" b="1" i="1" dirty="0" smtClean="0">
                  <a:solidFill>
                    <a:schemeClr val="dk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concentration–dependent </a:t>
              </a:r>
              <a:r>
                <a:rPr lang="en-US" sz="1700" b="1" i="1" dirty="0">
                  <a:solidFill>
                    <a:schemeClr val="dk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manner</a:t>
              </a:r>
              <a:endParaRPr sz="1400" dirty="0">
                <a:solidFill>
                  <a:srgbClr val="000000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5079000" y="5769063"/>
              <a:ext cx="4281646" cy="745564"/>
            </a:xfrm>
            <a:prstGeom prst="roundRect">
              <a:avLst/>
            </a:prstGeom>
            <a:solidFill>
              <a:schemeClr val="accent6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14625" y="2886075"/>
            <a:ext cx="6995795" cy="796290"/>
            <a:chOff x="336364" y="5821198"/>
            <a:chExt cx="2767956" cy="1088871"/>
          </a:xfrm>
        </p:grpSpPr>
        <p:sp>
          <p:nvSpPr>
            <p:cNvPr id="9" name="Rounded Rectangle 10"/>
            <p:cNvSpPr/>
            <p:nvPr/>
          </p:nvSpPr>
          <p:spPr>
            <a:xfrm>
              <a:off x="336364" y="5821198"/>
              <a:ext cx="2749801" cy="1088871"/>
            </a:xfrm>
            <a:prstGeom prst="roundRect">
              <a:avLst/>
            </a:prstGeom>
            <a:solidFill>
              <a:schemeClr val="accent6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" name="Google Shape;211;p35"/>
            <p:cNvSpPr txBox="1"/>
            <p:nvPr/>
          </p:nvSpPr>
          <p:spPr>
            <a:xfrm flipH="1">
              <a:off x="336364" y="5839061"/>
              <a:ext cx="2767956" cy="796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algn="ctr">
                <a:buClr>
                  <a:srgbClr val="000000"/>
                </a:buClr>
                <a:buSzPts val="1700"/>
              </a:pPr>
              <a:r>
                <a:rPr lang="en-US" sz="1600" b="1" i="1" dirty="0">
                  <a:solidFill>
                    <a:schemeClr val="dk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Ability of cells to breakdown glucose is critical for pseudohyphal differentiation</a:t>
              </a:r>
              <a:endParaRPr lang="en-US" sz="1600" b="1" i="1" dirty="0">
                <a:solidFill>
                  <a:schemeClr val="dk1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14625" y="3893204"/>
            <a:ext cx="6995795" cy="704070"/>
            <a:chOff x="2916091" y="5257229"/>
            <a:chExt cx="2749801" cy="1104612"/>
          </a:xfrm>
        </p:grpSpPr>
        <p:sp>
          <p:nvSpPr>
            <p:cNvPr id="5" name="Rounded Rectangle 10"/>
            <p:cNvSpPr/>
            <p:nvPr/>
          </p:nvSpPr>
          <p:spPr>
            <a:xfrm>
              <a:off x="2916091" y="5257229"/>
              <a:ext cx="2749801" cy="1088870"/>
            </a:xfrm>
            <a:prstGeom prst="roundRect">
              <a:avLst/>
            </a:prstGeom>
            <a:solidFill>
              <a:schemeClr val="accent6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Google Shape;211;p35"/>
            <p:cNvSpPr txBox="1"/>
            <p:nvPr/>
          </p:nvSpPr>
          <p:spPr>
            <a:xfrm flipH="1">
              <a:off x="2916091" y="5286090"/>
              <a:ext cx="2684656" cy="1075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algn="ctr">
                <a:buClr>
                  <a:srgbClr val="000000"/>
                </a:buClr>
                <a:buSzPts val="1700"/>
              </a:pPr>
              <a:r>
                <a:rPr lang="en-US" sz="1600" b="1" i="1" dirty="0">
                  <a:solidFill>
                    <a:schemeClr val="dk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Ability of cells to metabolize glucose via </a:t>
              </a:r>
              <a:r>
                <a:rPr lang="en-US" sz="1600" b="1" i="1" dirty="0">
                  <a:solidFill>
                    <a:srgbClr val="FF0000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glycolysis </a:t>
              </a:r>
              <a:r>
                <a:rPr lang="en-US" sz="1600" b="1" i="1" dirty="0"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is</a:t>
              </a:r>
              <a:r>
                <a:rPr lang="en-US" sz="1600" b="1" i="1" dirty="0">
                  <a:solidFill>
                    <a:schemeClr val="dk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  <a:sym typeface="Arial" panose="020B0604020202020204"/>
                </a:rPr>
                <a:t> critical for pseudohyphal differentiation</a:t>
              </a:r>
              <a:endParaRPr sz="1600" dirty="0">
                <a:solidFill>
                  <a:srgbClr val="000000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DBD4EF2-2A2E-4A08-A14F-A7CE0AE94551}" type="slidenum">
              <a:rPr lang="en-IN" smtClean="0">
                <a:latin typeface="Calibri" panose="020F0502020204030204" charset="0"/>
                <a:cs typeface="Calibri" panose="020F0502020204030204" charset="0"/>
              </a:rPr>
            </a:fld>
            <a:endParaRPr lang="en-IN" smtClean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0" name="Title 1"/>
          <p:cNvSpPr txBox="1"/>
          <p:nvPr/>
        </p:nvSpPr>
        <p:spPr>
          <a:xfrm>
            <a:off x="0" y="-2495"/>
            <a:ext cx="12192000" cy="431288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buClr>
                <a:srgbClr val="000000"/>
              </a:buClr>
              <a:buSzPts val="4000"/>
            </a:pPr>
            <a:r>
              <a:rPr lang="en-IN" altLang="en-US" sz="25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Recapitulation</a:t>
            </a:r>
            <a:endParaRPr lang="en-IN" altLang="en-US" sz="2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ea typeface="Times New Roman" panose="02020603050405020304"/>
              <a:cs typeface="Calibri" panose="020F0502020204030204" charset="0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365" cy="843915"/>
          </a:xfrm>
          <a:solidFill>
            <a:srgbClr val="002060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Probing into metabolic state of pseudohyphal cells</a:t>
            </a:r>
            <a:endParaRPr lang="en-IN" sz="2500" b="1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0" name="Content Placeholder 19" descr="Untitl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1240" y="941070"/>
            <a:ext cx="8451850" cy="591693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6411595" y="1141095"/>
            <a:ext cx="4049395" cy="220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GB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4EF2-2A2E-4A08-A14F-A7CE0AE94551}" type="slidenum">
              <a:rPr lang="en-IN" smtClean="0"/>
            </a:fld>
            <a:endParaRPr lang="en-IN"/>
          </a:p>
        </p:txBody>
      </p:sp>
      <p:sp>
        <p:nvSpPr>
          <p:cNvPr id="7" name="Rectangle 18"/>
          <p:cNvSpPr/>
          <p:nvPr/>
        </p:nvSpPr>
        <p:spPr>
          <a:xfrm>
            <a:off x="0" y="6551295"/>
            <a:ext cx="4949190" cy="30670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IN" sz="1400" b="1" i="1" dirty="0">
                <a:latin typeface="Calibri" panose="020F0502020204030204" charset="0"/>
                <a:cs typeface="Calibri" panose="020F0502020204030204" charset="0"/>
              </a:rPr>
              <a:t>Images are created by </a:t>
            </a:r>
            <a:r>
              <a:rPr lang="en-IN" sz="1400" b="1" i="1" dirty="0" err="1">
                <a:latin typeface="Calibri" panose="020F0502020204030204" charset="0"/>
                <a:cs typeface="Calibri" panose="020F0502020204030204" charset="0"/>
              </a:rPr>
              <a:t>Biorender</a:t>
            </a:r>
            <a:r>
              <a:rPr lang="en-IN" sz="1400" b="1" i="1" dirty="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IN" sz="1400" b="1" i="1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" name="Group 44"/>
          <p:cNvGrpSpPr/>
          <p:nvPr/>
        </p:nvGrpSpPr>
        <p:grpSpPr>
          <a:xfrm>
            <a:off x="930910" y="1370965"/>
            <a:ext cx="10535920" cy="4958080"/>
            <a:chOff x="516" y="859"/>
            <a:chExt cx="16592" cy="7808"/>
          </a:xfrm>
        </p:grpSpPr>
        <p:grpSp>
          <p:nvGrpSpPr>
            <p:cNvPr id="18" name="Group 17"/>
            <p:cNvGrpSpPr/>
            <p:nvPr/>
          </p:nvGrpSpPr>
          <p:grpSpPr>
            <a:xfrm>
              <a:off x="516" y="2555"/>
              <a:ext cx="9754" cy="6113"/>
              <a:chOff x="9403" y="3938"/>
              <a:chExt cx="9576" cy="597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9882" y="3953"/>
                <a:ext cx="4938" cy="1596"/>
                <a:chOff x="9882" y="3953"/>
                <a:chExt cx="4938" cy="1596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9882" y="3953"/>
                  <a:ext cx="4938" cy="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1"/>
                  <a:r>
                    <a:rPr lang="en-IN" sz="1400" dirty="0">
                      <a:latin typeface="Calibri" panose="020F0502020204030204" charset="0"/>
                      <a:cs typeface="Calibri" panose="020F0502020204030204" charset="0"/>
                    </a:rPr>
                    <a:t>Phosphoenolpyruvate + ADP</a:t>
                  </a:r>
                  <a:endParaRPr lang="en-IN" sz="1400" dirty="0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8" name="Arrow: Down 6"/>
                <p:cNvSpPr/>
                <p:nvPr/>
              </p:nvSpPr>
              <p:spPr>
                <a:xfrm>
                  <a:off x="11977" y="4504"/>
                  <a:ext cx="295" cy="538"/>
                </a:xfrm>
                <a:prstGeom prst="downArrow">
                  <a:avLst>
                    <a:gd name="adj1" fmla="val 50000"/>
                    <a:gd name="adj2" fmla="val 49574"/>
                  </a:avLst>
                </a:prstGeom>
                <a:solidFill>
                  <a:srgbClr val="BF040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200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24" y="5077"/>
                  <a:ext cx="2863" cy="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IN" sz="1400" dirty="0" err="1">
                      <a:latin typeface="Calibri" panose="020F0502020204030204" charset="0"/>
                      <a:cs typeface="Calibri" panose="020F0502020204030204" charset="0"/>
                    </a:rPr>
                    <a:t>Pyruvate+ATP</a:t>
                  </a:r>
                  <a:endParaRPr lang="en-IN" sz="1400" dirty="0" err="1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2272" y="4448"/>
                  <a:ext cx="1196" cy="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IN" sz="1400" b="1" dirty="0" smtClean="0">
                      <a:solidFill>
                        <a:srgbClr val="FF0000"/>
                      </a:solidFill>
                      <a:latin typeface="Calibri" panose="020F0502020204030204" charset="0"/>
                      <a:cs typeface="Calibri" panose="020F0502020204030204" charset="0"/>
                    </a:rPr>
                    <a:t>CDC19</a:t>
                  </a:r>
                  <a:endParaRPr lang="en-IN" sz="1400" b="1" dirty="0" smtClean="0">
                    <a:solidFill>
                      <a:srgbClr val="FF0000"/>
                    </a:solidFill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14598" y="3938"/>
                <a:ext cx="4381" cy="1592"/>
                <a:chOff x="7978615" y="2540550"/>
                <a:chExt cx="2781723" cy="1011009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7978615" y="2540550"/>
                  <a:ext cx="2781723" cy="299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1"/>
                  <a:r>
                    <a:rPr lang="en-IN" sz="1400" dirty="0" smtClean="0">
                      <a:latin typeface="Calibri" panose="020F0502020204030204" charset="0"/>
                      <a:cs typeface="Calibri" panose="020F0502020204030204" charset="0"/>
                    </a:rPr>
                    <a:t>Glyceraldehyde-3-p</a:t>
                  </a:r>
                  <a:endParaRPr lang="en-IN" sz="1400" dirty="0" smtClean="0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8073630" y="3251565"/>
                  <a:ext cx="2500604" cy="299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IN" sz="1200" dirty="0">
                      <a:latin typeface="Calibri" panose="020F0502020204030204" charset="0"/>
                      <a:cs typeface="Calibri" panose="020F0502020204030204" charset="0"/>
                    </a:rPr>
                    <a:t> </a:t>
                  </a:r>
                  <a:r>
                    <a:rPr lang="en-IN" sz="1400" dirty="0">
                      <a:latin typeface="Calibri" panose="020F0502020204030204" charset="0"/>
                      <a:cs typeface="Calibri" panose="020F0502020204030204" charset="0"/>
                    </a:rPr>
                    <a:t>3-phospho </a:t>
                  </a:r>
                  <a:r>
                    <a:rPr lang="en-IN" sz="1400" dirty="0" err="1">
                      <a:latin typeface="Calibri" panose="020F0502020204030204" charset="0"/>
                      <a:cs typeface="Calibri" panose="020F0502020204030204" charset="0"/>
                    </a:rPr>
                    <a:t>glyceroyl</a:t>
                  </a:r>
                  <a:r>
                    <a:rPr lang="en-IN" sz="1400" dirty="0">
                      <a:latin typeface="Calibri" panose="020F0502020204030204" charset="0"/>
                      <a:cs typeface="Calibri" panose="020F0502020204030204" charset="0"/>
                    </a:rPr>
                    <a:t> phosphate</a:t>
                  </a:r>
                  <a:endParaRPr lang="en-IN" dirty="0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16621" y="4466"/>
                <a:ext cx="1278" cy="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sz="1400" b="1" dirty="0" smtClean="0">
                    <a:solidFill>
                      <a:srgbClr val="FF0000"/>
                    </a:solidFill>
                    <a:latin typeface="Calibri" panose="020F0502020204030204" charset="0"/>
                    <a:cs typeface="Calibri" panose="020F0502020204030204" charset="0"/>
                  </a:rPr>
                  <a:t>TDH3</a:t>
                </a:r>
                <a:endParaRPr lang="en-IN" sz="1400" b="1" dirty="0" smtClean="0">
                  <a:solidFill>
                    <a:srgbClr val="FF0000"/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9403" y="6363"/>
                <a:ext cx="374" cy="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IN" dirty="0">
                    <a:latin typeface="Calibri" panose="020F0502020204030204" charset="0"/>
                    <a:cs typeface="Calibri" panose="020F0502020204030204" charset="0"/>
                  </a:rPr>
                  <a:t> </a:t>
                </a:r>
                <a:endParaRPr lang="en-IN" dirty="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11977" y="7306"/>
                <a:ext cx="4822" cy="2611"/>
                <a:chOff x="7465142" y="4484043"/>
                <a:chExt cx="3061773" cy="1657871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7465142" y="4484043"/>
                  <a:ext cx="2781723" cy="299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lvl="1"/>
                  <a:r>
                    <a:rPr lang="en-IN" sz="1400" dirty="0" smtClean="0">
                      <a:latin typeface="Calibri" panose="020F0502020204030204" charset="0"/>
                      <a:cs typeface="Calibri" panose="020F0502020204030204" charset="0"/>
                    </a:rPr>
                    <a:t>6-Phosphogluconolactone</a:t>
                  </a:r>
                  <a:endParaRPr lang="en-IN" sz="1400" dirty="0" smtClean="0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5" name="Arrow: Down 6"/>
                <p:cNvSpPr/>
                <p:nvPr/>
              </p:nvSpPr>
              <p:spPr>
                <a:xfrm>
                  <a:off x="8769689" y="5117644"/>
                  <a:ext cx="195046" cy="303586"/>
                </a:xfrm>
                <a:prstGeom prst="downArrow">
                  <a:avLst>
                    <a:gd name="adj1" fmla="val 50000"/>
                    <a:gd name="adj2" fmla="val 49574"/>
                  </a:avLst>
                </a:prstGeom>
                <a:solidFill>
                  <a:srgbClr val="BF040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200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6" name="Arrow: Down 6"/>
                <p:cNvSpPr/>
                <p:nvPr/>
              </p:nvSpPr>
              <p:spPr>
                <a:xfrm>
                  <a:off x="8769689" y="4783006"/>
                  <a:ext cx="185133" cy="304222"/>
                </a:xfrm>
                <a:prstGeom prst="downArrow">
                  <a:avLst>
                    <a:gd name="adj1" fmla="val 50000"/>
                    <a:gd name="adj2" fmla="val 49574"/>
                  </a:avLst>
                </a:prstGeom>
                <a:solidFill>
                  <a:srgbClr val="BF040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200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8" name="Arrow: Down 6"/>
                <p:cNvSpPr/>
                <p:nvPr/>
              </p:nvSpPr>
              <p:spPr>
                <a:xfrm>
                  <a:off x="8769689" y="5464468"/>
                  <a:ext cx="195046" cy="321816"/>
                </a:xfrm>
                <a:prstGeom prst="downArrow">
                  <a:avLst>
                    <a:gd name="adj1" fmla="val 50000"/>
                    <a:gd name="adj2" fmla="val 49574"/>
                  </a:avLst>
                </a:prstGeom>
                <a:solidFill>
                  <a:srgbClr val="BF040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sz="1200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7703352" y="5841920"/>
                  <a:ext cx="2823563" cy="299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IN" sz="1050" dirty="0">
                      <a:latin typeface="Calibri" panose="020F0502020204030204" charset="0"/>
                      <a:cs typeface="Calibri" panose="020F0502020204030204" charset="0"/>
                    </a:rPr>
                    <a:t> </a:t>
                  </a:r>
                  <a:r>
                    <a:rPr lang="en-IN" sz="1400" dirty="0" smtClean="0">
                      <a:latin typeface="Calibri" panose="020F0502020204030204" charset="0"/>
                      <a:cs typeface="Calibri" panose="020F0502020204030204" charset="0"/>
                    </a:rPr>
                    <a:t>Ribose sugars (carbon backbone)</a:t>
                  </a:r>
                  <a:endParaRPr lang="en-IN" sz="1400" dirty="0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  <p:sp>
            <p:nvSpPr>
              <p:cNvPr id="31" name="Arrow: Down 6"/>
              <p:cNvSpPr/>
              <p:nvPr/>
            </p:nvSpPr>
            <p:spPr>
              <a:xfrm>
                <a:off x="16265" y="4498"/>
                <a:ext cx="295" cy="538"/>
              </a:xfrm>
              <a:prstGeom prst="downArrow">
                <a:avLst>
                  <a:gd name="adj1" fmla="val 50000"/>
                  <a:gd name="adj2" fmla="val 49574"/>
                </a:avLst>
              </a:prstGeom>
              <a:solidFill>
                <a:srgbClr val="BF040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2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4339" y="8236"/>
                <a:ext cx="1278" cy="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IN" sz="1400" b="1" dirty="0" smtClean="0">
                    <a:solidFill>
                      <a:srgbClr val="FF0000"/>
                    </a:solidFill>
                    <a:latin typeface="Calibri" panose="020F0502020204030204" charset="0"/>
                    <a:cs typeface="Calibri" panose="020F0502020204030204" charset="0"/>
                  </a:rPr>
                  <a:t>TKL1</a:t>
                </a:r>
                <a:endParaRPr lang="en-IN" sz="1400" b="1" dirty="0" smtClean="0">
                  <a:solidFill>
                    <a:srgbClr val="FF0000"/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575" y="861"/>
              <a:ext cx="4474" cy="58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IN" b="1" dirty="0" smtClean="0">
                  <a:solidFill>
                    <a:srgbClr val="0070C0"/>
                  </a:solidFill>
                  <a:latin typeface="Calibri" panose="020F0502020204030204" charset="0"/>
                  <a:cs typeface="Calibri" panose="020F0502020204030204" charset="0"/>
                </a:rPr>
                <a:t>Glucose de-repressed genes</a:t>
              </a:r>
              <a:endParaRPr lang="en-IN" b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2382" y="2571"/>
              <a:ext cx="4380" cy="1790"/>
              <a:chOff x="8637" y="2956"/>
              <a:chExt cx="4380" cy="1790"/>
            </a:xfrm>
          </p:grpSpPr>
          <p:sp>
            <p:nvSpPr>
              <p:cNvPr id="33" name="TextBox 8"/>
              <p:cNvSpPr txBox="1"/>
              <p:nvPr/>
            </p:nvSpPr>
            <p:spPr>
              <a:xfrm>
                <a:off x="8973" y="2956"/>
                <a:ext cx="3119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IN" sz="1400" dirty="0" smtClean="0">
                    <a:latin typeface="Calibri" panose="020F0502020204030204" charset="0"/>
                    <a:cs typeface="Calibri" panose="020F0502020204030204" charset="0"/>
                  </a:rPr>
                  <a:t>D-</a:t>
                </a:r>
                <a:r>
                  <a:rPr lang="en-IN" sz="1400" dirty="0" err="1" smtClean="0">
                    <a:latin typeface="Calibri" panose="020F0502020204030204" charset="0"/>
                    <a:cs typeface="Calibri" panose="020F0502020204030204" charset="0"/>
                  </a:rPr>
                  <a:t>threo</a:t>
                </a:r>
                <a:r>
                  <a:rPr lang="en-IN" sz="1400" dirty="0" smtClean="0">
                    <a:latin typeface="Calibri" panose="020F0502020204030204" charset="0"/>
                    <a:cs typeface="Calibri" panose="020F0502020204030204" charset="0"/>
                  </a:rPr>
                  <a:t>-</a:t>
                </a:r>
                <a:r>
                  <a:rPr lang="en-IN" sz="1400" dirty="0" err="1" smtClean="0">
                    <a:latin typeface="Calibri" panose="020F0502020204030204" charset="0"/>
                    <a:cs typeface="Calibri" panose="020F0502020204030204" charset="0"/>
                  </a:rPr>
                  <a:t>isocitrate</a:t>
                </a:r>
                <a:endParaRPr lang="en-IN" sz="1400" dirty="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7" name="TextBox 11"/>
              <p:cNvSpPr txBox="1"/>
              <p:nvPr/>
            </p:nvSpPr>
            <p:spPr>
              <a:xfrm>
                <a:off x="8637" y="4262"/>
                <a:ext cx="4381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IN" sz="1400" dirty="0" err="1" smtClean="0">
                    <a:latin typeface="Calibri" panose="020F0502020204030204" charset="0"/>
                    <a:cs typeface="Calibri" panose="020F0502020204030204" charset="0"/>
                  </a:rPr>
                  <a:t>Glyoxylate</a:t>
                </a:r>
                <a:r>
                  <a:rPr lang="en-IN" sz="1400" dirty="0" smtClean="0">
                    <a:latin typeface="Calibri" panose="020F0502020204030204" charset="0"/>
                    <a:cs typeface="Calibri" panose="020F0502020204030204" charset="0"/>
                  </a:rPr>
                  <a:t> + Succinate</a:t>
                </a:r>
                <a:endParaRPr lang="en-IN" sz="1400" dirty="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8" name="Arrow: Down 6"/>
              <p:cNvSpPr/>
              <p:nvPr/>
            </p:nvSpPr>
            <p:spPr>
              <a:xfrm>
                <a:off x="10641" y="3538"/>
                <a:ext cx="276" cy="617"/>
              </a:xfrm>
              <a:prstGeom prst="downArrow">
                <a:avLst>
                  <a:gd name="adj1" fmla="val 50000"/>
                  <a:gd name="adj2" fmla="val 49574"/>
                </a:avLst>
              </a:prstGeom>
              <a:solidFill>
                <a:srgbClr val="BF040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9" name="TextBox 15"/>
              <p:cNvSpPr txBox="1"/>
              <p:nvPr/>
            </p:nvSpPr>
            <p:spPr>
              <a:xfrm>
                <a:off x="10841" y="3513"/>
                <a:ext cx="1278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>
                    <a:solidFill>
                      <a:srgbClr val="FF0000"/>
                    </a:solidFill>
                    <a:latin typeface="Calibri" panose="020F0502020204030204" charset="0"/>
                    <a:cs typeface="Calibri" panose="020F0502020204030204" charset="0"/>
                  </a:rPr>
                  <a:t>ICL1</a:t>
                </a:r>
                <a:endParaRPr lang="en-IN" sz="1400" b="1" dirty="0" smtClean="0">
                  <a:solidFill>
                    <a:srgbClr val="FF0000"/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1810" y="6086"/>
              <a:ext cx="5299" cy="1629"/>
              <a:chOff x="13162" y="2986"/>
              <a:chExt cx="5299" cy="1629"/>
            </a:xfrm>
          </p:grpSpPr>
          <p:sp>
            <p:nvSpPr>
              <p:cNvPr id="34" name="TextBox 9"/>
              <p:cNvSpPr txBox="1"/>
              <p:nvPr/>
            </p:nvSpPr>
            <p:spPr>
              <a:xfrm>
                <a:off x="13162" y="2986"/>
                <a:ext cx="529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IN" sz="1400" dirty="0" smtClean="0">
                    <a:latin typeface="Calibri" panose="020F0502020204030204" charset="0"/>
                    <a:cs typeface="Calibri" panose="020F0502020204030204" charset="0"/>
                  </a:rPr>
                  <a:t>D-fructose-1,6 </a:t>
                </a:r>
                <a:r>
                  <a:rPr lang="en-IN" sz="1400" dirty="0" err="1" smtClean="0">
                    <a:latin typeface="Calibri" panose="020F0502020204030204" charset="0"/>
                    <a:cs typeface="Calibri" panose="020F0502020204030204" charset="0"/>
                  </a:rPr>
                  <a:t>bis</a:t>
                </a:r>
                <a:r>
                  <a:rPr lang="en-IN" sz="1400" dirty="0" smtClean="0">
                    <a:latin typeface="Calibri" panose="020F0502020204030204" charset="0"/>
                    <a:cs typeface="Calibri" panose="020F0502020204030204" charset="0"/>
                  </a:rPr>
                  <a:t>-phosphate</a:t>
                </a:r>
                <a:endParaRPr lang="en-IN" sz="1400" dirty="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6" name="TextBox 10"/>
              <p:cNvSpPr txBox="1"/>
              <p:nvPr/>
            </p:nvSpPr>
            <p:spPr>
              <a:xfrm>
                <a:off x="13211" y="4130"/>
                <a:ext cx="5250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IN" sz="1400" dirty="0" smtClean="0">
                    <a:latin typeface="Calibri" panose="020F0502020204030204" charset="0"/>
                    <a:cs typeface="Calibri" panose="020F0502020204030204" charset="0"/>
                  </a:rPr>
                  <a:t>D-fructose-phosphate + phosphate</a:t>
                </a:r>
                <a:endParaRPr lang="en-IN" sz="1400" dirty="0" smtClean="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40" name="TextBox 16"/>
              <p:cNvSpPr txBox="1"/>
              <p:nvPr/>
            </p:nvSpPr>
            <p:spPr>
              <a:xfrm>
                <a:off x="15853" y="3538"/>
                <a:ext cx="1278" cy="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>
                    <a:solidFill>
                      <a:srgbClr val="FF0000"/>
                    </a:solidFill>
                    <a:latin typeface="Calibri" panose="020F0502020204030204" charset="0"/>
                    <a:cs typeface="Calibri" panose="020F0502020204030204" charset="0"/>
                  </a:rPr>
                  <a:t>FBP1</a:t>
                </a:r>
                <a:endParaRPr lang="en-IN" sz="1400" b="1" dirty="0" smtClean="0">
                  <a:solidFill>
                    <a:srgbClr val="FF0000"/>
                  </a:solidFill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41" name="Arrow: Down 6"/>
              <p:cNvSpPr/>
              <p:nvPr/>
            </p:nvSpPr>
            <p:spPr>
              <a:xfrm>
                <a:off x="15674" y="3513"/>
                <a:ext cx="276" cy="617"/>
              </a:xfrm>
              <a:prstGeom prst="downArrow">
                <a:avLst>
                  <a:gd name="adj1" fmla="val 50000"/>
                  <a:gd name="adj2" fmla="val 49574"/>
                </a:avLst>
              </a:prstGeom>
              <a:solidFill>
                <a:srgbClr val="BF040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44" name="TextBox 17"/>
            <p:cNvSpPr txBox="1"/>
            <p:nvPr/>
          </p:nvSpPr>
          <p:spPr>
            <a:xfrm>
              <a:off x="12373" y="859"/>
              <a:ext cx="3994" cy="58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p>
              <a:r>
                <a:rPr lang="en-IN" b="1" dirty="0" smtClean="0">
                  <a:solidFill>
                    <a:srgbClr val="0070C0"/>
                  </a:solidFill>
                  <a:latin typeface="Calibri" panose="020F0502020204030204" charset="0"/>
                  <a:cs typeface="Calibri" panose="020F0502020204030204" charset="0"/>
                </a:rPr>
                <a:t>Glucose repressed genes</a:t>
              </a:r>
              <a:endParaRPr lang="en-IN" b="1" dirty="0" smtClean="0">
                <a:solidFill>
                  <a:srgbClr val="0070C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-635" y="9525"/>
            <a:ext cx="12192000" cy="843915"/>
          </a:xfrm>
          <a:solidFill>
            <a:srgbClr val="002060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Probing into metabolic state of pseudohyphal cells</a:t>
            </a:r>
            <a:endParaRPr lang="en-US" sz="2500" b="1" dirty="0" smtClean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3" y="0"/>
            <a:ext cx="10013668" cy="7009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t="13789"/>
          <a:stretch>
            <a:fillRect/>
          </a:stretch>
        </p:blipFill>
        <p:spPr>
          <a:xfrm>
            <a:off x="6368415" y="1413510"/>
            <a:ext cx="5507990" cy="36842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4105" y="1413510"/>
            <a:ext cx="5274310" cy="5586730"/>
            <a:chOff x="430" y="396"/>
            <a:chExt cx="8306" cy="87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" y="396"/>
              <a:ext cx="8306" cy="4873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469" y="5540"/>
              <a:ext cx="8267" cy="3654"/>
              <a:chOff x="1192" y="6689"/>
              <a:chExt cx="8267" cy="365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/>
              <a:srcRect t="22197" r="1635"/>
              <a:stretch>
                <a:fillRect/>
              </a:stretch>
            </p:blipFill>
            <p:spPr>
              <a:xfrm>
                <a:off x="1311" y="6689"/>
                <a:ext cx="8148" cy="2821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2" y="6825"/>
                <a:ext cx="636" cy="3519"/>
              </a:xfrm>
              <a:prstGeom prst="rect">
                <a:avLst/>
              </a:prstGeom>
            </p:spPr>
          </p:pic>
        </p:grpSp>
      </p:grpSp>
      <p:sp>
        <p:nvSpPr>
          <p:cNvPr id="10" name="Text Box 9"/>
          <p:cNvSpPr txBox="1"/>
          <p:nvPr/>
        </p:nvSpPr>
        <p:spPr>
          <a:xfrm>
            <a:off x="1118870" y="828675"/>
            <a:ext cx="5118100" cy="368300"/>
          </a:xfrm>
          <a:prstGeom prst="rect">
            <a:avLst/>
          </a:prstGeom>
          <a:solidFill>
            <a:srgbClr val="B8B3D8"/>
          </a:solidFill>
        </p:spPr>
        <p:txBody>
          <a:bodyPr wrap="square" rtlCol="0">
            <a:spAutoFit/>
          </a:bodyPr>
          <a:p>
            <a:pPr algn="ctr"/>
            <a:r>
              <a:rPr lang="en-IN" altLang="en-GB" b="1">
                <a:latin typeface="Calibri" panose="020F0502020204030204" charset="0"/>
                <a:cs typeface="Calibri" panose="020F0502020204030204" charset="0"/>
              </a:rPr>
              <a:t>Glucose de-repressed pathways</a:t>
            </a:r>
            <a:endParaRPr lang="en-IN" altLang="en-GB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D4EF2-2A2E-4A08-A14F-A7CE0AE94551}" type="slidenum">
              <a:rPr lang="en-IN" smtClean="0">
                <a:latin typeface="Calibri" panose="020F0502020204030204" charset="0"/>
                <a:cs typeface="Calibri" panose="020F0502020204030204" charset="0"/>
              </a:rPr>
            </a:fld>
            <a:endParaRPr lang="en-IN" smtClean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12191365" cy="612775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Probing into metabolic state of pseudohyphal cells</a:t>
            </a:r>
            <a:endParaRPr lang="en-US" sz="2500" b="1" dirty="0" smtClean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758305" y="828675"/>
            <a:ext cx="5118100" cy="368300"/>
          </a:xfrm>
          <a:prstGeom prst="rect">
            <a:avLst/>
          </a:prstGeom>
          <a:solidFill>
            <a:srgbClr val="B8B3D8"/>
          </a:solidFill>
        </p:spPr>
        <p:txBody>
          <a:bodyPr wrap="square" rtlCol="0">
            <a:spAutoFit/>
          </a:bodyPr>
          <a:p>
            <a:pPr algn="ctr"/>
            <a:r>
              <a:rPr lang="en-IN" altLang="en-GB" b="1">
                <a:latin typeface="Calibri" panose="020F0502020204030204" charset="0"/>
                <a:cs typeface="Calibri" panose="020F0502020204030204" charset="0"/>
              </a:rPr>
              <a:t>Glucose repressed pathways</a:t>
            </a:r>
            <a:endParaRPr lang="en-IN" altLang="en-GB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621399" y="5392090"/>
            <a:ext cx="5417630" cy="704849"/>
          </a:xfrm>
          <a:prstGeom prst="roundRect">
            <a:avLst/>
          </a:prstGeom>
          <a:solidFill>
            <a:schemeClr val="accent6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b="1" i="1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Pseudohyphal cells are highly glycolytic even under stress condition.</a:t>
            </a:r>
            <a:endParaRPr lang="en-IN" altLang="en-US" b="1" i="1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2674</Words>
  <Application>WPS Slides</Application>
  <PresentationFormat>Widescreen</PresentationFormat>
  <Paragraphs>207</Paragraphs>
  <Slides>16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SimSun</vt:lpstr>
      <vt:lpstr>Wingdings</vt:lpstr>
      <vt:lpstr>Calibri</vt:lpstr>
      <vt:lpstr>Arial</vt:lpstr>
      <vt:lpstr>Calibri</vt:lpstr>
      <vt:lpstr>Times New Roman</vt:lpstr>
      <vt:lpstr>Microsoft YaHei</vt:lpstr>
      <vt:lpstr>Arial Unicode MS</vt:lpstr>
      <vt:lpstr>Calibri Light</vt:lpstr>
      <vt:lpstr>Times New Roman</vt:lpstr>
      <vt:lpstr>Courier New</vt:lpstr>
      <vt:lpstr>Mangal</vt:lpstr>
      <vt:lpstr>Segoe Print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Probing into metabolic state of pseudohyphal cells</vt:lpstr>
      <vt:lpstr>Probing into metabolic state of pseudohyphal cells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Central carbon metabolism in fungal morphogenesis</dc:title>
  <dc:creator>DELL</dc:creator>
  <cp:lastModifiedBy>Adishree M</cp:lastModifiedBy>
  <cp:revision>404</cp:revision>
  <dcterms:created xsi:type="dcterms:W3CDTF">2024-04-16T13:36:00Z</dcterms:created>
  <dcterms:modified xsi:type="dcterms:W3CDTF">2025-04-20T14:52:15Z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0F56653FFB5041B29BF632BB13294FE6_13</vt:lpwstr>
  </property>
  <property fmtid="{D5CDD505-2E9C-101B-9397-08002B2CF9AE}" pid="3" name="KSOProductBuildVer">
    <vt:lpwstr>2057-12.2.0.20755</vt:lpwstr>
  </property>
</Properties>
</file>